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0" r:id="rId3"/>
    <p:sldId id="257" r:id="rId4"/>
    <p:sldId id="279" r:id="rId5"/>
    <p:sldId id="282" r:id="rId6"/>
    <p:sldId id="281" r:id="rId7"/>
    <p:sldId id="258" r:id="rId8"/>
    <p:sldId id="259" r:id="rId9"/>
    <p:sldId id="262" r:id="rId10"/>
    <p:sldId id="263" r:id="rId11"/>
    <p:sldId id="264" r:id="rId12"/>
    <p:sldId id="265" r:id="rId13"/>
    <p:sldId id="266" r:id="rId14"/>
    <p:sldId id="267" r:id="rId15"/>
    <p:sldId id="273" r:id="rId16"/>
    <p:sldId id="272" r:id="rId17"/>
    <p:sldId id="275" r:id="rId18"/>
    <p:sldId id="277" r:id="rId19"/>
    <p:sldId id="274" r:id="rId20"/>
    <p:sldId id="278" r:id="rId21"/>
    <p:sldId id="276" r:id="rId22"/>
    <p:sldId id="27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227A"/>
    <a:srgbClr val="502BA9"/>
    <a:srgbClr val="7A0A3B"/>
    <a:srgbClr val="142A4D"/>
    <a:srgbClr val="3C1A3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1" autoAdjust="0"/>
    <p:restoredTop sz="94660"/>
  </p:normalViewPr>
  <p:slideViewPr>
    <p:cSldViewPr snapToGrid="0">
      <p:cViewPr varScale="1">
        <p:scale>
          <a:sx n="118" d="100"/>
          <a:sy n="118" d="100"/>
        </p:scale>
        <p:origin x="9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DC01BE2-28D4-4311-BEA6-9698EC24169E}" type="datetimeFigureOut">
              <a:rPr lang="es-ES" smtClean="0"/>
              <a:t>14/12/2022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1053314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DC01BE2-28D4-4311-BEA6-9698EC24169E}" type="datetimeFigureOut">
              <a:rPr lang="es-ES" smtClean="0"/>
              <a:t>14/12/2022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3612433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DC01BE2-28D4-4311-BEA6-9698EC24169E}" type="datetimeFigureOut">
              <a:rPr lang="es-ES" smtClean="0"/>
              <a:t>14/12/2022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3922232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DC01BE2-28D4-4311-BEA6-9698EC24169E}" type="datetimeFigureOut">
              <a:rPr lang="es-ES" smtClean="0"/>
              <a:t>14/12/2022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1392419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DC01BE2-28D4-4311-BEA6-9698EC24169E}" type="datetimeFigureOut">
              <a:rPr lang="es-ES" smtClean="0"/>
              <a:t>14/12/2022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1555586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DC01BE2-28D4-4311-BEA6-9698EC24169E}" type="datetimeFigureOut">
              <a:rPr lang="es-ES" smtClean="0"/>
              <a:t>14/12/2022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132758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DC01BE2-28D4-4311-BEA6-9698EC24169E}" type="datetimeFigureOut">
              <a:rPr lang="es-ES" smtClean="0"/>
              <a:t>14/12/2022</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3358854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DC01BE2-28D4-4311-BEA6-9698EC24169E}" type="datetimeFigureOut">
              <a:rPr lang="es-ES" smtClean="0"/>
              <a:t>14/12/2022</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640758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C01BE2-28D4-4311-BEA6-9698EC24169E}" type="datetimeFigureOut">
              <a:rPr lang="es-ES" smtClean="0"/>
              <a:t>14/12/2022</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2703795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DC01BE2-28D4-4311-BEA6-9698EC24169E}" type="datetimeFigureOut">
              <a:rPr lang="es-ES" smtClean="0"/>
              <a:t>14/12/2022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1974863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DC01BE2-28D4-4311-BEA6-9698EC24169E}" type="datetimeFigureOut">
              <a:rPr lang="es-ES" smtClean="0"/>
              <a:t>14/12/2022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641816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C01BE2-28D4-4311-BEA6-9698EC24169E}" type="datetimeFigureOut">
              <a:rPr lang="es-ES" smtClean="0"/>
              <a:t>14/12/2022</a:t>
            </a:fld>
            <a:endParaRPr lang="es-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E635A3-B9A0-48F7-9A67-D5DCA7F6F764}" type="slidenum">
              <a:rPr lang="es-ES" smtClean="0"/>
              <a:t>‹Nº›</a:t>
            </a:fld>
            <a:endParaRPr lang="es-ES"/>
          </a:p>
        </p:txBody>
      </p:sp>
    </p:spTree>
    <p:extLst>
      <p:ext uri="{BB962C8B-B14F-4D97-AF65-F5344CB8AC3E}">
        <p14:creationId xmlns:p14="http://schemas.microsoft.com/office/powerpoint/2010/main" val="201653562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009AAB-B924-E227-E472-713477CBD10A}"/>
              </a:ext>
            </a:extLst>
          </p:cNvPr>
          <p:cNvSpPr>
            <a:spLocks noGrp="1"/>
          </p:cNvSpPr>
          <p:nvPr>
            <p:ph type="ctrTitle"/>
          </p:nvPr>
        </p:nvSpPr>
        <p:spPr>
          <a:xfrm>
            <a:off x="3328018" y="6121700"/>
            <a:ext cx="5535963" cy="1216662"/>
          </a:xfrm>
        </p:spPr>
        <p:txBody>
          <a:bodyPr>
            <a:normAutofit fontScale="90000"/>
          </a:bodyPr>
          <a:lstStyle/>
          <a:p>
            <a:r>
              <a:rPr lang="es-ES" dirty="0">
                <a:solidFill>
                  <a:srgbClr val="8E227A"/>
                </a:solidFill>
                <a:latin typeface="Algerian" panose="04020705040A02060702" pitchFamily="82" charset="0"/>
                <a:cs typeface="Aldhabi" panose="01000000000000000000" pitchFamily="2" charset="-78"/>
              </a:rPr>
              <a:t>Estructura de datos</a:t>
            </a:r>
            <a:br>
              <a:rPr lang="es-ES" sz="3000" dirty="0"/>
            </a:br>
            <a:r>
              <a:rPr lang="es-ES" sz="3000" dirty="0">
                <a:solidFill>
                  <a:srgbClr val="502BA9"/>
                </a:solidFill>
                <a:latin typeface="Footlight MT Light" panose="0204060206030A020304" pitchFamily="18" charset="0"/>
              </a:rPr>
              <a:t>Hito 5 </a:t>
            </a:r>
            <a:br>
              <a:rPr lang="es-ES" sz="3000" dirty="0"/>
            </a:br>
            <a:br>
              <a:rPr lang="es-ES" sz="3000" dirty="0"/>
            </a:br>
            <a:endParaRPr lang="es-ES" sz="3000" dirty="0"/>
          </a:p>
        </p:txBody>
      </p:sp>
      <p:sp>
        <p:nvSpPr>
          <p:cNvPr id="12" name="Forma libre: forma 11">
            <a:extLst>
              <a:ext uri="{FF2B5EF4-FFF2-40B4-BE49-F238E27FC236}">
                <a16:creationId xmlns:a16="http://schemas.microsoft.com/office/drawing/2014/main" id="{387BDAF2-9305-4788-8629-8D8E0E3A3CB1}"/>
              </a:ext>
            </a:extLst>
          </p:cNvPr>
          <p:cNvSpPr/>
          <p:nvPr/>
        </p:nvSpPr>
        <p:spPr>
          <a:xfrm>
            <a:off x="2" y="-1"/>
            <a:ext cx="12191998" cy="6858000"/>
          </a:xfrm>
          <a:custGeom>
            <a:avLst/>
            <a:gdLst>
              <a:gd name="connsiteX0" fmla="*/ 0 w 12191998"/>
              <a:gd name="connsiteY0" fmla="*/ 375557 h 6858000"/>
              <a:gd name="connsiteX1" fmla="*/ 4134855 w 12191998"/>
              <a:gd name="connsiteY1" fmla="*/ 3876750 h 6858000"/>
              <a:gd name="connsiteX2" fmla="*/ 782976 w 12191998"/>
              <a:gd name="connsiteY2" fmla="*/ 6858000 h 6858000"/>
              <a:gd name="connsiteX3" fmla="*/ 0 w 12191998"/>
              <a:gd name="connsiteY3" fmla="*/ 6858000 h 6858000"/>
              <a:gd name="connsiteX4" fmla="*/ 12191998 w 12191998"/>
              <a:gd name="connsiteY4" fmla="*/ 172554 h 6858000"/>
              <a:gd name="connsiteX5" fmla="*/ 12191998 w 12191998"/>
              <a:gd name="connsiteY5" fmla="*/ 6858000 h 6858000"/>
              <a:gd name="connsiteX6" fmla="*/ 11637263 w 12191998"/>
              <a:gd name="connsiteY6" fmla="*/ 6858000 h 6858000"/>
              <a:gd name="connsiteX7" fmla="*/ 8057144 w 12191998"/>
              <a:gd name="connsiteY7" fmla="*/ 3673747 h 6858000"/>
              <a:gd name="connsiteX8" fmla="*/ 545430 w 12191998"/>
              <a:gd name="connsiteY8" fmla="*/ 0 h 6858000"/>
              <a:gd name="connsiteX9" fmla="*/ 11510209 w 12191998"/>
              <a:gd name="connsiteY9" fmla="*/ 0 h 6858000"/>
              <a:gd name="connsiteX10" fmla="*/ 6027820 w 12191998"/>
              <a:gd name="connsiteY10" fmla="*/ 4656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8" h="6858000">
                <a:moveTo>
                  <a:pt x="0" y="375557"/>
                </a:moveTo>
                <a:lnTo>
                  <a:pt x="4134855" y="3876750"/>
                </a:lnTo>
                <a:lnTo>
                  <a:pt x="782976" y="6858000"/>
                </a:lnTo>
                <a:lnTo>
                  <a:pt x="0" y="6858000"/>
                </a:lnTo>
                <a:close/>
                <a:moveTo>
                  <a:pt x="12191998" y="172554"/>
                </a:moveTo>
                <a:lnTo>
                  <a:pt x="12191998" y="6858000"/>
                </a:lnTo>
                <a:lnTo>
                  <a:pt x="11637263" y="6858000"/>
                </a:lnTo>
                <a:lnTo>
                  <a:pt x="8057144" y="3673747"/>
                </a:lnTo>
                <a:close/>
                <a:moveTo>
                  <a:pt x="545430" y="0"/>
                </a:moveTo>
                <a:lnTo>
                  <a:pt x="11510209" y="0"/>
                </a:lnTo>
                <a:lnTo>
                  <a:pt x="6027820" y="4656220"/>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US"/>
          </a:p>
        </p:txBody>
      </p:sp>
    </p:spTree>
    <p:extLst>
      <p:ext uri="{BB962C8B-B14F-4D97-AF65-F5344CB8AC3E}">
        <p14:creationId xmlns:p14="http://schemas.microsoft.com/office/powerpoint/2010/main" val="242418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flipV="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61" name="CuadroTexto 60">
            <a:extLst>
              <a:ext uri="{FF2B5EF4-FFF2-40B4-BE49-F238E27FC236}">
                <a16:creationId xmlns:a16="http://schemas.microsoft.com/office/drawing/2014/main" id="{1749A11D-9C1F-B207-CCB3-7053710D8C32}"/>
              </a:ext>
            </a:extLst>
          </p:cNvPr>
          <p:cNvSpPr txBox="1"/>
          <p:nvPr/>
        </p:nvSpPr>
        <p:spPr>
          <a:xfrm>
            <a:off x="3374679" y="606644"/>
            <a:ext cx="6097508" cy="369332"/>
          </a:xfrm>
          <a:prstGeom prst="rect">
            <a:avLst/>
          </a:prstGeom>
          <a:noFill/>
        </p:spPr>
        <p:txBody>
          <a:bodyPr wrap="square">
            <a:spAutoFit/>
          </a:bodyPr>
          <a:lstStyle/>
          <a:p>
            <a:pPr marL="342900" indent="-342900">
              <a:buAutoNum type="arabicPeriod"/>
            </a:pPr>
            <a:endParaRPr lang="es-ES" dirty="0">
              <a:solidFill>
                <a:srgbClr val="0070C0"/>
              </a:solidFill>
            </a:endParaRPr>
          </a:p>
        </p:txBody>
      </p:sp>
      <p:sp>
        <p:nvSpPr>
          <p:cNvPr id="5" name="CuadroTexto 4">
            <a:extLst>
              <a:ext uri="{FF2B5EF4-FFF2-40B4-BE49-F238E27FC236}">
                <a16:creationId xmlns:a16="http://schemas.microsoft.com/office/drawing/2014/main" id="{EAF95E4D-B5FC-D8C8-F665-89F4D2F25F9C}"/>
              </a:ext>
            </a:extLst>
          </p:cNvPr>
          <p:cNvSpPr txBox="1"/>
          <p:nvPr/>
        </p:nvSpPr>
        <p:spPr>
          <a:xfrm>
            <a:off x="2719813" y="215960"/>
            <a:ext cx="6096000" cy="390684"/>
          </a:xfrm>
          <a:prstGeom prst="rect">
            <a:avLst/>
          </a:prstGeom>
          <a:noFill/>
        </p:spPr>
        <p:txBody>
          <a:bodyPr wrap="square">
            <a:spAutoFit/>
          </a:bodyPr>
          <a:lstStyle/>
          <a:p>
            <a:pPr marL="0" marR="0" algn="ctr">
              <a:lnSpc>
                <a:spcPct val="115000"/>
              </a:lnSpc>
              <a:spcBef>
                <a:spcPts val="0"/>
              </a:spcBef>
              <a:spcAft>
                <a:spcPts val="1000"/>
              </a:spcAft>
            </a:pPr>
            <a:r>
              <a:rPr lang="es-US" sz="18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Clase Cola de Celulares</a:t>
            </a:r>
            <a:endParaRPr lang="es-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4">
            <a:extLst>
              <a:ext uri="{FF2B5EF4-FFF2-40B4-BE49-F238E27FC236}">
                <a16:creationId xmlns:a16="http://schemas.microsoft.com/office/drawing/2014/main" id="{B19787BE-C1DB-F650-2BA7-5A5C52A725C2}"/>
              </a:ext>
            </a:extLst>
          </p:cNvPr>
          <p:cNvSpPr>
            <a:spLocks noChangeArrowheads="1"/>
          </p:cNvSpPr>
          <p:nvPr/>
        </p:nvSpPr>
        <p:spPr bwMode="auto">
          <a:xfrm>
            <a:off x="1510977" y="675542"/>
            <a:ext cx="2417671" cy="577081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class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max</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fin</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ini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Celulares </a:t>
            </a:r>
            <a:r>
              <a:rPr kumimoji="0" lang="es-US" altLang="es-US" sz="900" b="0" i="0" u="none" strike="noStrike" cap="none" normalizeH="0" baseline="0" dirty="0">
                <a:ln>
                  <a:noFill/>
                </a:ln>
                <a:solidFill>
                  <a:srgbClr val="9876AA"/>
                </a:solidFill>
                <a:effectLst/>
                <a:latin typeface="JetBrains Mono"/>
              </a:rPr>
              <a:t>Celular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max</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max</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max</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Celular</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a:ln>
                  <a:noFill/>
                </a:ln>
                <a:solidFill>
                  <a:srgbClr val="A9B7C6"/>
                </a:solidFill>
                <a:effectLst/>
                <a:latin typeface="JetBrains Mono"/>
              </a:rPr>
              <a:t>Celulares[</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max</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6897BB"/>
                </a:solidFill>
                <a:effectLst/>
                <a:latin typeface="JetBrains Mono"/>
              </a:rPr>
              <a:t>1</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this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9876AA"/>
                </a:solidFill>
                <a:effectLst/>
                <a:latin typeface="JetBrains Mono"/>
              </a:rPr>
              <a:t>ini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6897BB"/>
                </a:solidFill>
                <a:effectLst/>
                <a:latin typeface="JetBrains Mono"/>
              </a:rPr>
              <a:t>0</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fin</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6897BB"/>
                </a:solidFill>
                <a:effectLst/>
                <a:latin typeface="JetBrains Mono"/>
              </a:rPr>
              <a:t>0</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boolean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if</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this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9876AA"/>
                </a:solidFill>
                <a:effectLst/>
                <a:latin typeface="JetBrains Mono"/>
              </a:rPr>
              <a:t>ini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6897BB"/>
                </a:solidFill>
                <a:effectLst/>
                <a:latin typeface="JetBrains Mono"/>
              </a:rPr>
              <a:t>0 </a:t>
            </a:r>
            <a:r>
              <a:rPr kumimoji="0" lang="es-US" altLang="es-US" sz="900" b="0" i="0" u="none" strike="noStrike" cap="none" normalizeH="0" baseline="0" dirty="0">
                <a:ln>
                  <a:noFill/>
                </a:ln>
                <a:solidFill>
                  <a:srgbClr val="A9B7C6"/>
                </a:solidFill>
                <a:effectLst/>
                <a:latin typeface="JetBrains Mono"/>
              </a:rPr>
              <a:t>&amp;&amp;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fin</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6897BB"/>
                </a:solidFill>
                <a:effectLst/>
                <a:latin typeface="JetBrains Mono"/>
              </a:rPr>
              <a:t>0</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true;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false;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boolean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esLleno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fin</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max</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true;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false;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nroElementos</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fin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ini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58796A81-1598-B9E2-F81B-58430A8B2212}"/>
              </a:ext>
            </a:extLst>
          </p:cNvPr>
          <p:cNvSpPr>
            <a:spLocks noChangeArrowheads="1"/>
          </p:cNvSpPr>
          <p:nvPr/>
        </p:nvSpPr>
        <p:spPr bwMode="auto">
          <a:xfrm>
            <a:off x="4219073" y="1295952"/>
            <a:ext cx="2695074" cy="424731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insertar</a:t>
            </a:r>
            <a:r>
              <a:rPr kumimoji="0" lang="es-US" altLang="es-US" sz="900" b="0" i="0" u="none" strike="noStrike" cap="none" normalizeH="0" baseline="0" dirty="0">
                <a:ln>
                  <a:noFill/>
                </a:ln>
                <a:solidFill>
                  <a:srgbClr val="A9B7C6"/>
                </a:solidFill>
                <a:effectLst/>
                <a:latin typeface="JetBrains Mono"/>
              </a:rPr>
              <a:t>(Celulares elemento)</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esLleno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fin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Celular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9876AA"/>
                </a:solidFill>
                <a:effectLst/>
                <a:latin typeface="JetBrains Mono"/>
              </a:rPr>
              <a:t>fin</a:t>
            </a:r>
            <a:r>
              <a:rPr kumimoji="0" lang="es-US" altLang="es-US" sz="900" b="0" i="0" u="none" strike="noStrike" cap="none" normalizeH="0" baseline="0" dirty="0">
                <a:ln>
                  <a:noFill/>
                </a:ln>
                <a:solidFill>
                  <a:srgbClr val="A9B7C6"/>
                </a:solidFill>
                <a:effectLst/>
                <a:latin typeface="JetBrains Mono"/>
              </a:rPr>
              <a:t>] = elemento</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"La cola esta llena"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Celulares </a:t>
            </a:r>
            <a:r>
              <a:rPr kumimoji="0" lang="es-US" altLang="es-US" sz="900" b="0" i="0" u="none" strike="noStrike" cap="none" normalizeH="0" baseline="0" dirty="0">
                <a:ln>
                  <a:noFill/>
                </a:ln>
                <a:solidFill>
                  <a:srgbClr val="FFC66D"/>
                </a:solidFill>
                <a:effectLst/>
                <a:latin typeface="JetBrains Mono"/>
              </a:rPr>
              <a:t>eliminar</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Celulares elemento = </a:t>
            </a:r>
            <a:r>
              <a:rPr kumimoji="0" lang="es-US" altLang="es-US" sz="900" b="0" i="0" u="none" strike="noStrike" cap="none" normalizeH="0" baseline="0" dirty="0" err="1">
                <a:ln>
                  <a:noFill/>
                </a:ln>
                <a:solidFill>
                  <a:srgbClr val="CC7832"/>
                </a:solidFill>
                <a:effectLst/>
                <a:latin typeface="JetBrains Mono"/>
              </a:rPr>
              <a:t>null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ini</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elemento = </a:t>
            </a:r>
            <a:r>
              <a:rPr kumimoji="0" lang="es-US" altLang="es-US" sz="900" b="0" i="0" u="none" strike="noStrike" cap="none" normalizeH="0" baseline="0" dirty="0">
                <a:ln>
                  <a:noFill/>
                </a:ln>
                <a:solidFill>
                  <a:srgbClr val="9876AA"/>
                </a:solidFill>
                <a:effectLst/>
                <a:latin typeface="JetBrains Mono"/>
              </a:rPr>
              <a:t>Celular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ini</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ini</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fin</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ini</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6897BB"/>
                </a:solidFill>
                <a:effectLst/>
                <a:latin typeface="JetBrains Mono"/>
              </a:rPr>
              <a:t>0</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fin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6897BB"/>
                </a:solidFill>
                <a:effectLst/>
                <a:latin typeface="JetBrains Mono"/>
              </a:rPr>
              <a:t>0</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"La cola esta </a:t>
            </a:r>
            <a:r>
              <a:rPr kumimoji="0" lang="es-US" altLang="es-US" sz="900" b="0" i="0" u="none" strike="noStrike" cap="none" normalizeH="0" baseline="0" dirty="0" err="1">
                <a:ln>
                  <a:noFill/>
                </a:ln>
                <a:solidFill>
                  <a:srgbClr val="6A8759"/>
                </a:solidFill>
                <a:effectLst/>
                <a:latin typeface="JetBrains Mono"/>
              </a:rPr>
              <a:t>vacia</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elemento</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11" name="Rectangle 6">
            <a:extLst>
              <a:ext uri="{FF2B5EF4-FFF2-40B4-BE49-F238E27FC236}">
                <a16:creationId xmlns:a16="http://schemas.microsoft.com/office/drawing/2014/main" id="{7F4FD8B7-FEB0-B095-F0A3-63CB8BB65D2B}"/>
              </a:ext>
            </a:extLst>
          </p:cNvPr>
          <p:cNvSpPr>
            <a:spLocks noChangeArrowheads="1"/>
          </p:cNvSpPr>
          <p:nvPr/>
        </p:nvSpPr>
        <p:spPr bwMode="auto">
          <a:xfrm>
            <a:off x="7303327" y="841381"/>
            <a:ext cx="3866147" cy="410881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mostrar</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"La cola esta </a:t>
            </a:r>
            <a:r>
              <a:rPr kumimoji="0" lang="es-US" altLang="es-US" sz="900" b="0" i="0" u="none" strike="noStrike" cap="none" normalizeH="0" baseline="0" dirty="0" err="1">
                <a:ln>
                  <a:noFill/>
                </a:ln>
                <a:solidFill>
                  <a:srgbClr val="6A8759"/>
                </a:solidFill>
                <a:effectLst/>
                <a:latin typeface="JetBrains Mono"/>
              </a:rPr>
              <a:t>vacia</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Celulares </a:t>
            </a:r>
            <a:r>
              <a:rPr kumimoji="0" lang="es-US" altLang="es-US" sz="900" b="0" i="0" u="none" strike="noStrike" cap="none" normalizeH="0" baseline="0" dirty="0" err="1">
                <a:ln>
                  <a:noFill/>
                </a:ln>
                <a:solidFill>
                  <a:srgbClr val="A9B7C6"/>
                </a:solidFill>
                <a:effectLst/>
                <a:latin typeface="JetBrains Mono"/>
              </a:rPr>
              <a:t>elementoEliminado</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null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\n</a:t>
            </a:r>
            <a:r>
              <a:rPr kumimoji="0" lang="es-US" altLang="es-US" sz="900" b="0" i="0" u="none" strike="noStrike" cap="none" normalizeH="0" baseline="0" dirty="0">
                <a:ln>
                  <a:noFill/>
                </a:ln>
                <a:solidFill>
                  <a:srgbClr val="6A8759"/>
                </a:solidFill>
                <a:effectLst/>
                <a:latin typeface="JetBrains Mono"/>
              </a:rPr>
              <a:t> Celulares"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max</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elementoEliminado</a:t>
            </a:r>
            <a:r>
              <a:rPr kumimoji="0" lang="es-US" altLang="es-US" sz="900" b="0" i="0" u="none" strike="noStrike" cap="none" normalizeH="0" baseline="0" dirty="0">
                <a:ln>
                  <a:noFill/>
                </a:ln>
                <a:solidFill>
                  <a:srgbClr val="A9B7C6"/>
                </a:solidFill>
                <a:effectLst/>
                <a:latin typeface="JetBrains Mono"/>
              </a:rPr>
              <a:t>=eliminar()</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elementoEliminado.mostrarCel</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aux.insertar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elementoEliminado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vaciar(</a:t>
            </a:r>
            <a:r>
              <a:rPr kumimoji="0" lang="es-US" altLang="es-US" sz="900" b="0" i="0" u="none" strike="noStrike" cap="none" normalizeH="0" baseline="0" dirty="0" err="1">
                <a:ln>
                  <a:noFill/>
                </a:ln>
                <a:solidFill>
                  <a:srgbClr val="A9B7C6"/>
                </a:solidFill>
                <a:effectLst/>
                <a:latin typeface="JetBrains Mono"/>
              </a:rPr>
              <a:t>aux</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vaciar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Celulares </a:t>
            </a:r>
            <a:r>
              <a:rPr kumimoji="0" lang="es-US" altLang="es-US" sz="900" b="0" i="0" u="none" strike="noStrike" cap="none" normalizeH="0" baseline="0" dirty="0" err="1">
                <a:ln>
                  <a:noFill/>
                </a:ln>
                <a:solidFill>
                  <a:srgbClr val="A9B7C6"/>
                </a:solidFill>
                <a:effectLst/>
                <a:latin typeface="JetBrains Mono"/>
              </a:rPr>
              <a:t>elementoEliminado</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null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aux.esVacio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elementoEliminado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aux.eliminar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insertar(</a:t>
            </a:r>
            <a:r>
              <a:rPr kumimoji="0" lang="es-US" altLang="es-US" sz="900" b="0" i="0" u="none" strike="noStrike" cap="none" normalizeH="0" baseline="0" dirty="0" err="1">
                <a:ln>
                  <a:noFill/>
                </a:ln>
                <a:solidFill>
                  <a:srgbClr val="A9B7C6"/>
                </a:solidFill>
                <a:effectLst/>
                <a:latin typeface="JetBrains Mono"/>
              </a:rPr>
              <a:t>elementoEliminado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8425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61" name="CuadroTexto 60">
            <a:extLst>
              <a:ext uri="{FF2B5EF4-FFF2-40B4-BE49-F238E27FC236}">
                <a16:creationId xmlns:a16="http://schemas.microsoft.com/office/drawing/2014/main" id="{1749A11D-9C1F-B207-CCB3-7053710D8C32}"/>
              </a:ext>
            </a:extLst>
          </p:cNvPr>
          <p:cNvSpPr txBox="1"/>
          <p:nvPr/>
        </p:nvSpPr>
        <p:spPr>
          <a:xfrm>
            <a:off x="3374679" y="606644"/>
            <a:ext cx="6097508" cy="369332"/>
          </a:xfrm>
          <a:prstGeom prst="rect">
            <a:avLst/>
          </a:prstGeom>
          <a:noFill/>
        </p:spPr>
        <p:txBody>
          <a:bodyPr wrap="square">
            <a:spAutoFit/>
          </a:bodyPr>
          <a:lstStyle/>
          <a:p>
            <a:pPr marL="342900" indent="-342900">
              <a:buAutoNum type="arabicPeriod"/>
            </a:pPr>
            <a:endParaRPr lang="es-ES" dirty="0">
              <a:solidFill>
                <a:srgbClr val="0070C0"/>
              </a:solidFill>
            </a:endParaRPr>
          </a:p>
        </p:txBody>
      </p:sp>
      <p:sp>
        <p:nvSpPr>
          <p:cNvPr id="5" name="CuadroTexto 4">
            <a:extLst>
              <a:ext uri="{FF2B5EF4-FFF2-40B4-BE49-F238E27FC236}">
                <a16:creationId xmlns:a16="http://schemas.microsoft.com/office/drawing/2014/main" id="{4A14A589-9409-21FF-F428-7EF31AEB603E}"/>
              </a:ext>
            </a:extLst>
          </p:cNvPr>
          <p:cNvSpPr txBox="1"/>
          <p:nvPr/>
        </p:nvSpPr>
        <p:spPr>
          <a:xfrm>
            <a:off x="2719813" y="145553"/>
            <a:ext cx="6096000" cy="390684"/>
          </a:xfrm>
          <a:prstGeom prst="rect">
            <a:avLst/>
          </a:prstGeom>
          <a:noFill/>
        </p:spPr>
        <p:txBody>
          <a:bodyPr wrap="square">
            <a:spAutoFit/>
          </a:bodyPr>
          <a:lstStyle/>
          <a:p>
            <a:pPr marL="0" marR="0" algn="ctr">
              <a:lnSpc>
                <a:spcPct val="115000"/>
              </a:lnSpc>
              <a:spcBef>
                <a:spcPts val="0"/>
              </a:spcBef>
              <a:spcAft>
                <a:spcPts val="1000"/>
              </a:spcAft>
            </a:pPr>
            <a:r>
              <a:rPr lang="es-US" sz="18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Clase de Cola de Accesorios</a:t>
            </a:r>
            <a:endParaRPr lang="es-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1">
            <a:extLst>
              <a:ext uri="{FF2B5EF4-FFF2-40B4-BE49-F238E27FC236}">
                <a16:creationId xmlns:a16="http://schemas.microsoft.com/office/drawing/2014/main" id="{C0171B56-0D34-A591-9892-5C32188D83F6}"/>
              </a:ext>
            </a:extLst>
          </p:cNvPr>
          <p:cNvSpPr>
            <a:spLocks noChangeArrowheads="1"/>
          </p:cNvSpPr>
          <p:nvPr/>
        </p:nvSpPr>
        <p:spPr bwMode="auto">
          <a:xfrm>
            <a:off x="1521826" y="730343"/>
            <a:ext cx="2630906" cy="549381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class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Cola_Accesorios</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max</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fin</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ini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Accesorios </a:t>
            </a:r>
            <a:r>
              <a:rPr kumimoji="0" lang="es-US" altLang="es-US" sz="900" b="0" i="0" u="none" strike="noStrike" cap="none" normalizeH="0" baseline="0" dirty="0">
                <a:ln>
                  <a:noFill/>
                </a:ln>
                <a:solidFill>
                  <a:srgbClr val="9876AA"/>
                </a:solidFill>
                <a:effectLst/>
                <a:latin typeface="JetBrains Mono"/>
              </a:rPr>
              <a:t>Accesorio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Cola_Accesorios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max</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max</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max</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Accesorio</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a:ln>
                  <a:noFill/>
                </a:ln>
                <a:solidFill>
                  <a:srgbClr val="A9B7C6"/>
                </a:solidFill>
                <a:effectLst/>
                <a:latin typeface="JetBrains Mono"/>
              </a:rPr>
              <a:t>Accesorios[</a:t>
            </a:r>
            <a:r>
              <a:rPr kumimoji="0" lang="es-US" altLang="es-US" sz="900" b="0" i="0" u="none" strike="noStrike" cap="none" normalizeH="0" baseline="0" dirty="0">
                <a:ln>
                  <a:noFill/>
                </a:ln>
                <a:solidFill>
                  <a:srgbClr val="CC7832"/>
                </a:solidFill>
                <a:effectLst/>
                <a:latin typeface="JetBrains Mono"/>
              </a:rPr>
              <a:t>this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9876AA"/>
                </a:solidFill>
                <a:effectLst/>
                <a:latin typeface="JetBrains Mono"/>
              </a:rPr>
              <a:t>max</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this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9876AA"/>
                </a:solidFill>
                <a:effectLst/>
                <a:latin typeface="JetBrains Mono"/>
              </a:rPr>
              <a:t>ini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6897BB"/>
                </a:solidFill>
                <a:effectLst/>
                <a:latin typeface="JetBrains Mono"/>
              </a:rPr>
              <a:t>0</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fin</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6897BB"/>
                </a:solidFill>
                <a:effectLst/>
                <a:latin typeface="JetBrains Mono"/>
              </a:rPr>
              <a:t>0</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boolean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if</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this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9876AA"/>
                </a:solidFill>
                <a:effectLst/>
                <a:latin typeface="JetBrains Mono"/>
              </a:rPr>
              <a:t>ini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6897BB"/>
                </a:solidFill>
                <a:effectLst/>
                <a:latin typeface="JetBrains Mono"/>
              </a:rPr>
              <a:t>0 </a:t>
            </a:r>
            <a:r>
              <a:rPr kumimoji="0" lang="es-US" altLang="es-US" sz="900" b="0" i="0" u="none" strike="noStrike" cap="none" normalizeH="0" baseline="0" dirty="0">
                <a:ln>
                  <a:noFill/>
                </a:ln>
                <a:solidFill>
                  <a:srgbClr val="A9B7C6"/>
                </a:solidFill>
                <a:effectLst/>
                <a:latin typeface="JetBrains Mono"/>
              </a:rPr>
              <a:t>&amp;&amp;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fin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0</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true;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false;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boolean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esLleno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fin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max</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true;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false;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nroElementos</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fin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ini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25E6F8E6-7290-404A-8839-139D9C110BC1}"/>
              </a:ext>
            </a:extLst>
          </p:cNvPr>
          <p:cNvSpPr>
            <a:spLocks noChangeArrowheads="1"/>
          </p:cNvSpPr>
          <p:nvPr/>
        </p:nvSpPr>
        <p:spPr bwMode="auto">
          <a:xfrm>
            <a:off x="4700337" y="791828"/>
            <a:ext cx="2406316" cy="410881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a:ln>
                  <a:noFill/>
                </a:ln>
                <a:solidFill>
                  <a:srgbClr val="CC7832"/>
                </a:solidFill>
                <a:effectLst/>
                <a:latin typeface="JetBrains Mono"/>
              </a:rPr>
              <a:t>public void </a:t>
            </a:r>
            <a:r>
              <a:rPr kumimoji="0" lang="es-US" altLang="es-US" sz="900" b="0" i="0" u="none" strike="noStrike" cap="none" normalizeH="0" baseline="0">
                <a:ln>
                  <a:noFill/>
                </a:ln>
                <a:solidFill>
                  <a:srgbClr val="FFC66D"/>
                </a:solidFill>
                <a:effectLst/>
                <a:latin typeface="JetBrains Mono"/>
              </a:rPr>
              <a:t>insertar</a:t>
            </a:r>
            <a:r>
              <a:rPr kumimoji="0" lang="es-US" altLang="es-US" sz="900" b="0" i="0" u="none" strike="noStrike" cap="none" normalizeH="0" baseline="0">
                <a:ln>
                  <a:noFill/>
                </a:ln>
                <a:solidFill>
                  <a:srgbClr val="A9B7C6"/>
                </a:solidFill>
                <a:effectLst/>
                <a:latin typeface="JetBrains Mono"/>
              </a:rPr>
              <a:t>(Accesorios elemento)</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if</a:t>
            </a:r>
            <a:r>
              <a:rPr kumimoji="0" lang="es-US" altLang="es-US" sz="900" b="0" i="0" u="none" strike="noStrike" cap="none" normalizeH="0" baseline="0">
                <a:ln>
                  <a:noFill/>
                </a:ln>
                <a:solidFill>
                  <a:srgbClr val="A9B7C6"/>
                </a:solidFill>
                <a:effectLst/>
                <a:latin typeface="JetBrains Mono"/>
              </a:rPr>
              <a:t>(!esLleno())</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9876AA"/>
                </a:solidFill>
                <a:effectLst/>
                <a:latin typeface="JetBrains Mono"/>
              </a:rPr>
              <a:t>fin</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9876AA"/>
                </a:solidFill>
                <a:effectLst/>
                <a:latin typeface="JetBrains Mono"/>
              </a:rPr>
              <a:t>Accesorio</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9876AA"/>
                </a:solidFill>
                <a:effectLst/>
                <a:latin typeface="JetBrains Mono"/>
              </a:rPr>
              <a:t>fin</a:t>
            </a:r>
            <a:r>
              <a:rPr kumimoji="0" lang="es-US" altLang="es-US" sz="900" b="0" i="0" u="none" strike="noStrike" cap="none" normalizeH="0" baseline="0">
                <a:ln>
                  <a:noFill/>
                </a:ln>
                <a:solidFill>
                  <a:srgbClr val="A9B7C6"/>
                </a:solidFill>
                <a:effectLst/>
                <a:latin typeface="JetBrains Mono"/>
              </a:rPr>
              <a:t>] = elemento</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else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System.</a:t>
            </a:r>
            <a:r>
              <a:rPr kumimoji="0" lang="es-US" altLang="es-US" sz="900" b="0" i="1" u="none" strike="noStrike" cap="none" normalizeH="0" baseline="0">
                <a:ln>
                  <a:noFill/>
                </a:ln>
                <a:solidFill>
                  <a:srgbClr val="9876AA"/>
                </a:solidFill>
                <a:effectLst/>
                <a:latin typeface="JetBrains Mono"/>
              </a:rPr>
              <a:t>out</a:t>
            </a:r>
            <a:r>
              <a:rPr kumimoji="0" lang="es-US" altLang="es-US" sz="900" b="0" i="0" u="none" strike="noStrike" cap="none" normalizeH="0" baseline="0">
                <a:ln>
                  <a:noFill/>
                </a:ln>
                <a:solidFill>
                  <a:srgbClr val="A9B7C6"/>
                </a:solidFill>
                <a:effectLst/>
                <a:latin typeface="JetBrains Mono"/>
              </a:rPr>
              <a:t>.println(</a:t>
            </a:r>
            <a:r>
              <a:rPr kumimoji="0" lang="es-US" altLang="es-US" sz="900" b="0" i="0" u="none" strike="noStrike" cap="none" normalizeH="0" baseline="0">
                <a:ln>
                  <a:noFill/>
                </a:ln>
                <a:solidFill>
                  <a:srgbClr val="6A8759"/>
                </a:solidFill>
                <a:effectLst/>
                <a:latin typeface="JetBrains Mono"/>
              </a:rPr>
              <a:t>"La cola esta llena"</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CC7832"/>
                </a:solidFill>
                <a:effectLst/>
                <a:latin typeface="JetBrains Mono"/>
              </a:rPr>
              <a:t>public </a:t>
            </a:r>
            <a:r>
              <a:rPr kumimoji="0" lang="es-US" altLang="es-US" sz="900" b="0" i="0" u="none" strike="noStrike" cap="none" normalizeH="0" baseline="0">
                <a:ln>
                  <a:noFill/>
                </a:ln>
                <a:solidFill>
                  <a:srgbClr val="A9B7C6"/>
                </a:solidFill>
                <a:effectLst/>
                <a:latin typeface="JetBrains Mono"/>
              </a:rPr>
              <a:t>Accesorios </a:t>
            </a:r>
            <a:r>
              <a:rPr kumimoji="0" lang="es-US" altLang="es-US" sz="900" b="0" i="0" u="none" strike="noStrike" cap="none" normalizeH="0" baseline="0">
                <a:ln>
                  <a:noFill/>
                </a:ln>
                <a:solidFill>
                  <a:srgbClr val="FFC66D"/>
                </a:solidFill>
                <a:effectLst/>
                <a:latin typeface="JetBrains Mono"/>
              </a:rPr>
              <a:t>eliminar</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Accesorios elemento = </a:t>
            </a:r>
            <a:r>
              <a:rPr kumimoji="0" lang="es-US" altLang="es-US" sz="900" b="0" i="0" u="none" strike="noStrike" cap="none" normalizeH="0" baseline="0">
                <a:ln>
                  <a:noFill/>
                </a:ln>
                <a:solidFill>
                  <a:srgbClr val="CC7832"/>
                </a:solidFill>
                <a:effectLst/>
                <a:latin typeface="JetBrains Mono"/>
              </a:rPr>
              <a:t>null;</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if</a:t>
            </a:r>
            <a:r>
              <a:rPr kumimoji="0" lang="es-US" altLang="es-US" sz="900" b="0" i="0" u="none" strike="noStrike" cap="none" normalizeH="0" baseline="0">
                <a:ln>
                  <a:noFill/>
                </a:ln>
                <a:solidFill>
                  <a:srgbClr val="A9B7C6"/>
                </a:solidFill>
                <a:effectLst/>
                <a:latin typeface="JetBrains Mono"/>
              </a:rPr>
              <a:t>(!esVacio())</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9876AA"/>
                </a:solidFill>
                <a:effectLst/>
                <a:latin typeface="JetBrains Mono"/>
              </a:rPr>
              <a:t>ini</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elemento = </a:t>
            </a:r>
            <a:r>
              <a:rPr kumimoji="0" lang="es-US" altLang="es-US" sz="900" b="0" i="0" u="none" strike="noStrike" cap="none" normalizeH="0" baseline="0">
                <a:ln>
                  <a:noFill/>
                </a:ln>
                <a:solidFill>
                  <a:srgbClr val="9876AA"/>
                </a:solidFill>
                <a:effectLst/>
                <a:latin typeface="JetBrains Mono"/>
              </a:rPr>
              <a:t>Accesorio</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9876AA"/>
                </a:solidFill>
                <a:effectLst/>
                <a:latin typeface="JetBrains Mono"/>
              </a:rPr>
              <a:t>ini</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if </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9876AA"/>
                </a:solidFill>
                <a:effectLst/>
                <a:latin typeface="JetBrains Mono"/>
              </a:rPr>
              <a:t>ini</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9876AA"/>
                </a:solidFill>
                <a:effectLst/>
                <a:latin typeface="JetBrains Mono"/>
              </a:rPr>
              <a:t>fin</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9876AA"/>
                </a:solidFill>
                <a:effectLst/>
                <a:latin typeface="JetBrains Mono"/>
              </a:rPr>
              <a:t>ini</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6897BB"/>
                </a:solidFill>
                <a:effectLst/>
                <a:latin typeface="JetBrains Mono"/>
              </a:rPr>
              <a:t>0</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9876AA"/>
                </a:solidFill>
                <a:effectLst/>
                <a:latin typeface="JetBrains Mono"/>
              </a:rPr>
              <a:t>fin</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6897BB"/>
                </a:solidFill>
                <a:effectLst/>
                <a:latin typeface="JetBrains Mono"/>
              </a:rPr>
              <a:t>0</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else</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System.</a:t>
            </a:r>
            <a:r>
              <a:rPr kumimoji="0" lang="es-US" altLang="es-US" sz="900" b="0" i="1" u="none" strike="noStrike" cap="none" normalizeH="0" baseline="0">
                <a:ln>
                  <a:noFill/>
                </a:ln>
                <a:solidFill>
                  <a:srgbClr val="9876AA"/>
                </a:solidFill>
                <a:effectLst/>
                <a:latin typeface="JetBrains Mono"/>
              </a:rPr>
              <a:t>out</a:t>
            </a:r>
            <a:r>
              <a:rPr kumimoji="0" lang="es-US" altLang="es-US" sz="900" b="0" i="0" u="none" strike="noStrike" cap="none" normalizeH="0" baseline="0">
                <a:ln>
                  <a:noFill/>
                </a:ln>
                <a:solidFill>
                  <a:srgbClr val="A9B7C6"/>
                </a:solidFill>
                <a:effectLst/>
                <a:latin typeface="JetBrains Mono"/>
              </a:rPr>
              <a:t>.println(</a:t>
            </a:r>
            <a:r>
              <a:rPr kumimoji="0" lang="es-US" altLang="es-US" sz="900" b="0" i="0" u="none" strike="noStrike" cap="none" normalizeH="0" baseline="0">
                <a:ln>
                  <a:noFill/>
                </a:ln>
                <a:solidFill>
                  <a:srgbClr val="6A8759"/>
                </a:solidFill>
                <a:effectLst/>
                <a:latin typeface="JetBrains Mono"/>
              </a:rPr>
              <a:t>"La cola esta vacia"</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return </a:t>
            </a:r>
            <a:r>
              <a:rPr kumimoji="0" lang="es-US" altLang="es-US" sz="900" b="0" i="0" u="none" strike="noStrike" cap="none" normalizeH="0" baseline="0">
                <a:ln>
                  <a:noFill/>
                </a:ln>
                <a:solidFill>
                  <a:srgbClr val="A9B7C6"/>
                </a:solidFill>
                <a:effectLst/>
                <a:latin typeface="JetBrains Mono"/>
              </a:rPr>
              <a:t>elemento</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A9B7C6"/>
                </a:solidFill>
                <a:effectLst/>
                <a:latin typeface="JetBrains Mono"/>
              </a:rPr>
              <a:t>}</a:t>
            </a:r>
            <a:endParaRPr kumimoji="0" lang="es-US" altLang="es-US" sz="18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11E4B17F-BDDB-54D6-6334-3DCFBC8A7359}"/>
              </a:ext>
            </a:extLst>
          </p:cNvPr>
          <p:cNvSpPr>
            <a:spLocks noChangeArrowheads="1"/>
          </p:cNvSpPr>
          <p:nvPr/>
        </p:nvSpPr>
        <p:spPr bwMode="auto">
          <a:xfrm>
            <a:off x="7849760" y="975976"/>
            <a:ext cx="3244853" cy="438581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mostrar</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"La cola esta </a:t>
            </a:r>
            <a:r>
              <a:rPr kumimoji="0" lang="es-US" altLang="es-US" sz="900" b="0" i="0" u="none" strike="noStrike" cap="none" normalizeH="0" baseline="0" dirty="0" err="1">
                <a:ln>
                  <a:noFill/>
                </a:ln>
                <a:solidFill>
                  <a:srgbClr val="6A8759"/>
                </a:solidFill>
                <a:effectLst/>
                <a:latin typeface="JetBrains Mono"/>
              </a:rPr>
              <a:t>vacia</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Accesorios </a:t>
            </a:r>
            <a:r>
              <a:rPr kumimoji="0" lang="es-US" altLang="es-US" sz="900" b="0" i="0" u="none" strike="noStrike" cap="none" normalizeH="0" baseline="0" dirty="0" err="1">
                <a:ln>
                  <a:noFill/>
                </a:ln>
                <a:solidFill>
                  <a:srgbClr val="A9B7C6"/>
                </a:solidFill>
                <a:effectLst/>
                <a:latin typeface="JetBrains Mono"/>
              </a:rPr>
              <a:t>elementoEliminado</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null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\n</a:t>
            </a:r>
            <a:r>
              <a:rPr kumimoji="0" lang="es-US" altLang="es-US" sz="900" b="0" i="0" u="none" strike="noStrike" cap="none" normalizeH="0" baseline="0" dirty="0">
                <a:ln>
                  <a:noFill/>
                </a:ln>
                <a:solidFill>
                  <a:srgbClr val="6A8759"/>
                </a:solidFill>
                <a:effectLst/>
                <a:latin typeface="JetBrains Mono"/>
              </a:rPr>
              <a:t> Accesorios"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Cola_Accesorios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Cola_Accesorios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max</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elementoEliminado</a:t>
            </a:r>
            <a:r>
              <a:rPr kumimoji="0" lang="es-US" altLang="es-US" sz="900" b="0" i="0" u="none" strike="noStrike" cap="none" normalizeH="0" baseline="0" dirty="0">
                <a:ln>
                  <a:noFill/>
                </a:ln>
                <a:solidFill>
                  <a:srgbClr val="A9B7C6"/>
                </a:solidFill>
                <a:effectLst/>
                <a:latin typeface="JetBrains Mono"/>
              </a:rPr>
              <a:t> = eliminar()</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elementoEliminado.mostrarAcces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aux.insertar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elementoEliminado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vaciar(</a:t>
            </a:r>
            <a:r>
              <a:rPr kumimoji="0" lang="es-US" altLang="es-US" sz="900" b="0" i="0" u="none" strike="noStrike" cap="none" normalizeH="0" baseline="0" dirty="0" err="1">
                <a:ln>
                  <a:noFill/>
                </a:ln>
                <a:solidFill>
                  <a:srgbClr val="A9B7C6"/>
                </a:solidFill>
                <a:effectLst/>
                <a:latin typeface="JetBrains Mono"/>
              </a:rPr>
              <a:t>aux</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vaciar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Cola_Accesorios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Accesorios </a:t>
            </a:r>
            <a:r>
              <a:rPr kumimoji="0" lang="es-US" altLang="es-US" sz="900" b="0" i="0" u="none" strike="noStrike" cap="none" normalizeH="0" baseline="0" dirty="0" err="1">
                <a:ln>
                  <a:noFill/>
                </a:ln>
                <a:solidFill>
                  <a:srgbClr val="A9B7C6"/>
                </a:solidFill>
                <a:effectLst/>
                <a:latin typeface="JetBrains Mono"/>
              </a:rPr>
              <a:t>elementoEliminado</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null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aux.esVacio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elementoEliminado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aux.eliminar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insertar(</a:t>
            </a:r>
            <a:r>
              <a:rPr kumimoji="0" lang="es-US" altLang="es-US" sz="900" b="0" i="0" u="none" strike="noStrike" cap="none" normalizeH="0" baseline="0" dirty="0" err="1">
                <a:ln>
                  <a:noFill/>
                </a:ln>
                <a:solidFill>
                  <a:srgbClr val="A9B7C6"/>
                </a:solidFill>
                <a:effectLst/>
                <a:latin typeface="JetBrains Mono"/>
              </a:rPr>
              <a:t>elementoEliminado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16906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flipV="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61" name="CuadroTexto 60">
            <a:extLst>
              <a:ext uri="{FF2B5EF4-FFF2-40B4-BE49-F238E27FC236}">
                <a16:creationId xmlns:a16="http://schemas.microsoft.com/office/drawing/2014/main" id="{1749A11D-9C1F-B207-CCB3-7053710D8C32}"/>
              </a:ext>
            </a:extLst>
          </p:cNvPr>
          <p:cNvSpPr txBox="1"/>
          <p:nvPr/>
        </p:nvSpPr>
        <p:spPr>
          <a:xfrm>
            <a:off x="3374679" y="606644"/>
            <a:ext cx="6097508" cy="369332"/>
          </a:xfrm>
          <a:prstGeom prst="rect">
            <a:avLst/>
          </a:prstGeom>
          <a:noFill/>
        </p:spPr>
        <p:txBody>
          <a:bodyPr wrap="square">
            <a:spAutoFit/>
          </a:bodyPr>
          <a:lstStyle/>
          <a:p>
            <a:pPr marL="342900" indent="-342900">
              <a:buAutoNum type="arabicPeriod"/>
            </a:pPr>
            <a:endParaRPr lang="es-ES" dirty="0">
              <a:solidFill>
                <a:srgbClr val="0070C0"/>
              </a:solidFill>
            </a:endParaRPr>
          </a:p>
        </p:txBody>
      </p:sp>
      <p:sp>
        <p:nvSpPr>
          <p:cNvPr id="9" name="CuadroTexto 8">
            <a:extLst>
              <a:ext uri="{FF2B5EF4-FFF2-40B4-BE49-F238E27FC236}">
                <a16:creationId xmlns:a16="http://schemas.microsoft.com/office/drawing/2014/main" id="{E1E3DB21-0B5E-3982-FD3F-6257F69933DE}"/>
              </a:ext>
            </a:extLst>
          </p:cNvPr>
          <p:cNvSpPr txBox="1"/>
          <p:nvPr/>
        </p:nvSpPr>
        <p:spPr>
          <a:xfrm>
            <a:off x="2598821" y="215960"/>
            <a:ext cx="6096000" cy="390684"/>
          </a:xfrm>
          <a:prstGeom prst="rect">
            <a:avLst/>
          </a:prstGeom>
          <a:noFill/>
        </p:spPr>
        <p:txBody>
          <a:bodyPr wrap="square">
            <a:spAutoFit/>
          </a:bodyPr>
          <a:lstStyle/>
          <a:p>
            <a:pPr marL="0" marR="0" algn="ctr">
              <a:lnSpc>
                <a:spcPct val="115000"/>
              </a:lnSpc>
              <a:spcBef>
                <a:spcPts val="0"/>
              </a:spcBef>
              <a:spcAft>
                <a:spcPts val="1000"/>
              </a:spcAft>
            </a:pPr>
            <a:r>
              <a:rPr lang="es-US" sz="18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Clase Pila de Clientes</a:t>
            </a:r>
            <a:endParaRPr lang="es-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3">
            <a:extLst>
              <a:ext uri="{FF2B5EF4-FFF2-40B4-BE49-F238E27FC236}">
                <a16:creationId xmlns:a16="http://schemas.microsoft.com/office/drawing/2014/main" id="{3F653746-1A63-0261-6714-C71C2E61DE32}"/>
              </a:ext>
            </a:extLst>
          </p:cNvPr>
          <p:cNvSpPr>
            <a:spLocks noChangeArrowheads="1"/>
          </p:cNvSpPr>
          <p:nvPr/>
        </p:nvSpPr>
        <p:spPr bwMode="auto">
          <a:xfrm>
            <a:off x="906379" y="662250"/>
            <a:ext cx="2468300" cy="577081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a:ln>
                  <a:noFill/>
                </a:ln>
                <a:solidFill>
                  <a:srgbClr val="CC7832"/>
                </a:solidFill>
                <a:effectLst/>
                <a:latin typeface="JetBrains Mono"/>
              </a:rPr>
              <a:t>public class </a:t>
            </a:r>
            <a:r>
              <a:rPr kumimoji="0" lang="es-US" altLang="es-US" sz="900" b="0" i="0" u="none" strike="noStrike" cap="none" normalizeH="0" baseline="0">
                <a:ln>
                  <a:noFill/>
                </a:ln>
                <a:solidFill>
                  <a:srgbClr val="A9B7C6"/>
                </a:solidFill>
                <a:effectLst/>
                <a:latin typeface="JetBrains Mono"/>
              </a:rPr>
              <a:t>Pila_Clientes {</a:t>
            </a:r>
            <a:br>
              <a:rPr kumimoji="0" lang="es-US" altLang="es-US" sz="900" b="0" i="0" u="none" strike="noStrike" cap="none" normalizeH="0" baseline="0">
                <a:ln>
                  <a:noFill/>
                </a:ln>
                <a:solidFill>
                  <a:srgbClr val="A9B7C6"/>
                </a:solidFill>
                <a:effectLst/>
                <a:latin typeface="JetBrains Mono"/>
              </a:rPr>
            </a:b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public int </a:t>
            </a:r>
            <a:r>
              <a:rPr kumimoji="0" lang="es-US" altLang="es-US" sz="900" b="0" i="0" u="none" strike="noStrike" cap="none" normalizeH="0" baseline="0">
                <a:ln>
                  <a:noFill/>
                </a:ln>
                <a:solidFill>
                  <a:srgbClr val="9876AA"/>
                </a:solidFill>
                <a:effectLst/>
                <a:latin typeface="JetBrains Mono"/>
              </a:rPr>
              <a:t>max</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public int </a:t>
            </a:r>
            <a:r>
              <a:rPr kumimoji="0" lang="es-US" altLang="es-US" sz="900" b="0" i="0" u="none" strike="noStrike" cap="none" normalizeH="0" baseline="0">
                <a:ln>
                  <a:noFill/>
                </a:ln>
                <a:solidFill>
                  <a:srgbClr val="9876AA"/>
                </a:solidFill>
                <a:effectLst/>
                <a:latin typeface="JetBrains Mono"/>
              </a:rPr>
              <a:t>tope</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public </a:t>
            </a:r>
            <a:r>
              <a:rPr kumimoji="0" lang="es-US" altLang="es-US" sz="900" b="0" i="0" u="none" strike="noStrike" cap="none" normalizeH="0" baseline="0">
                <a:ln>
                  <a:noFill/>
                </a:ln>
                <a:solidFill>
                  <a:srgbClr val="A9B7C6"/>
                </a:solidFill>
                <a:effectLst/>
                <a:latin typeface="JetBrains Mono"/>
              </a:rPr>
              <a:t>Clientes[] </a:t>
            </a:r>
            <a:r>
              <a:rPr kumimoji="0" lang="es-US" altLang="es-US" sz="900" b="0" i="0" u="none" strike="noStrike" cap="none" normalizeH="0" baseline="0">
                <a:ln>
                  <a:noFill/>
                </a:ln>
                <a:solidFill>
                  <a:srgbClr val="9876AA"/>
                </a:solidFill>
                <a:effectLst/>
                <a:latin typeface="JetBrains Mono"/>
              </a:rPr>
              <a:t>Clientes</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public </a:t>
            </a:r>
            <a:r>
              <a:rPr kumimoji="0" lang="es-US" altLang="es-US" sz="900" b="0" i="0" u="none" strike="noStrike" cap="none" normalizeH="0" baseline="0">
                <a:ln>
                  <a:noFill/>
                </a:ln>
                <a:solidFill>
                  <a:srgbClr val="FFC66D"/>
                </a:solidFill>
                <a:effectLst/>
                <a:latin typeface="JetBrains Mono"/>
              </a:rPr>
              <a:t>Pila_Clientes </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int </a:t>
            </a:r>
            <a:r>
              <a:rPr kumimoji="0" lang="es-US" altLang="es-US" sz="900" b="0" i="0" u="none" strike="noStrike" cap="none" normalizeH="0" baseline="0">
                <a:ln>
                  <a:noFill/>
                </a:ln>
                <a:solidFill>
                  <a:srgbClr val="A9B7C6"/>
                </a:solidFill>
                <a:effectLst/>
                <a:latin typeface="JetBrains Mono"/>
              </a:rPr>
              <a:t>max)</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this</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9876AA"/>
                </a:solidFill>
                <a:effectLst/>
                <a:latin typeface="JetBrains Mono"/>
              </a:rPr>
              <a:t>tope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6897BB"/>
                </a:solidFill>
                <a:effectLst/>
                <a:latin typeface="JetBrains Mono"/>
              </a:rPr>
              <a:t>0</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this</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9876AA"/>
                </a:solidFill>
                <a:effectLst/>
                <a:latin typeface="JetBrains Mono"/>
              </a:rPr>
              <a:t>max </a:t>
            </a:r>
            <a:r>
              <a:rPr kumimoji="0" lang="es-US" altLang="es-US" sz="900" b="0" i="0" u="none" strike="noStrike" cap="none" normalizeH="0" baseline="0">
                <a:ln>
                  <a:noFill/>
                </a:ln>
                <a:solidFill>
                  <a:srgbClr val="A9B7C6"/>
                </a:solidFill>
                <a:effectLst/>
                <a:latin typeface="JetBrains Mono"/>
              </a:rPr>
              <a:t>= max</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9876AA"/>
                </a:solidFill>
                <a:effectLst/>
                <a:latin typeface="JetBrains Mono"/>
              </a:rPr>
              <a:t>Clientes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Clientes[</a:t>
            </a:r>
            <a:r>
              <a:rPr kumimoji="0" lang="es-US" altLang="es-US" sz="900" b="0" i="0" u="none" strike="noStrike" cap="none" normalizeH="0" baseline="0">
                <a:ln>
                  <a:noFill/>
                </a:ln>
                <a:solidFill>
                  <a:srgbClr val="CC7832"/>
                </a:solidFill>
                <a:effectLst/>
                <a:latin typeface="JetBrains Mono"/>
              </a:rPr>
              <a:t>this</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9876AA"/>
                </a:solidFill>
                <a:effectLst/>
                <a:latin typeface="JetBrains Mono"/>
              </a:rPr>
              <a:t>max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6897BB"/>
                </a:solidFill>
                <a:effectLst/>
                <a:latin typeface="JetBrains Mono"/>
              </a:rPr>
              <a:t>1</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public boolean </a:t>
            </a:r>
            <a:r>
              <a:rPr kumimoji="0" lang="es-US" altLang="es-US" sz="900" b="0" i="0" u="none" strike="noStrike" cap="none" normalizeH="0" baseline="0">
                <a:ln>
                  <a:noFill/>
                </a:ln>
                <a:solidFill>
                  <a:srgbClr val="FFC66D"/>
                </a:solidFill>
                <a:effectLst/>
                <a:latin typeface="JetBrains Mono"/>
              </a:rPr>
              <a:t>esVacio</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if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9876AA"/>
                </a:solidFill>
                <a:effectLst/>
                <a:latin typeface="JetBrains Mono"/>
              </a:rPr>
              <a:t>tope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6897BB"/>
                </a:solidFill>
                <a:effectLst/>
                <a:latin typeface="JetBrains Mono"/>
              </a:rPr>
              <a:t>0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return true;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else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return false;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public boolean </a:t>
            </a:r>
            <a:r>
              <a:rPr kumimoji="0" lang="es-US" altLang="es-US" sz="900" b="0" i="0" u="none" strike="noStrike" cap="none" normalizeH="0" baseline="0">
                <a:ln>
                  <a:noFill/>
                </a:ln>
                <a:solidFill>
                  <a:srgbClr val="FFC66D"/>
                </a:solidFill>
                <a:effectLst/>
                <a:latin typeface="JetBrains Mono"/>
              </a:rPr>
              <a:t>esLlena</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if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9876AA"/>
                </a:solidFill>
                <a:effectLst/>
                <a:latin typeface="JetBrains Mono"/>
              </a:rPr>
              <a:t>tope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9876AA"/>
                </a:solidFill>
                <a:effectLst/>
                <a:latin typeface="JetBrains Mono"/>
              </a:rPr>
              <a:t>max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return true;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else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return false;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public int </a:t>
            </a:r>
            <a:r>
              <a:rPr kumimoji="0" lang="es-US" altLang="es-US" sz="900" b="0" i="0" u="none" strike="noStrike" cap="none" normalizeH="0" baseline="0">
                <a:ln>
                  <a:noFill/>
                </a:ln>
                <a:solidFill>
                  <a:srgbClr val="FFC66D"/>
                </a:solidFill>
                <a:effectLst/>
                <a:latin typeface="JetBrains Mono"/>
              </a:rPr>
              <a:t>NroElementos</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return this</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9876AA"/>
                </a:solidFill>
                <a:effectLst/>
                <a:latin typeface="JetBrains Mono"/>
              </a:rPr>
              <a:t>tope</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endParaRPr kumimoji="0" lang="es-US" altLang="es-US" sz="1800" b="0" i="0" u="none" strike="noStrike" cap="none" normalizeH="0" baseline="0">
              <a:ln>
                <a:noFill/>
              </a:ln>
              <a:solidFill>
                <a:schemeClr val="tx1"/>
              </a:solidFill>
              <a:effectLst/>
              <a:latin typeface="Arial" panose="020B0604020202020204" pitchFamily="34" charset="0"/>
            </a:endParaRPr>
          </a:p>
        </p:txBody>
      </p:sp>
      <p:sp>
        <p:nvSpPr>
          <p:cNvPr id="14" name="Rectangle 5">
            <a:extLst>
              <a:ext uri="{FF2B5EF4-FFF2-40B4-BE49-F238E27FC236}">
                <a16:creationId xmlns:a16="http://schemas.microsoft.com/office/drawing/2014/main" id="{68E164CE-D6BE-2B0C-67FB-2B842EAA6465}"/>
              </a:ext>
            </a:extLst>
          </p:cNvPr>
          <p:cNvSpPr>
            <a:spLocks noChangeArrowheads="1"/>
          </p:cNvSpPr>
          <p:nvPr/>
        </p:nvSpPr>
        <p:spPr bwMode="auto">
          <a:xfrm>
            <a:off x="4031869" y="1157453"/>
            <a:ext cx="3229904" cy="45243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adicionar</a:t>
            </a:r>
            <a:r>
              <a:rPr kumimoji="0" lang="es-US" altLang="es-US" sz="900" b="0" i="0" u="none" strike="noStrike" cap="none" normalizeH="0" baseline="0" dirty="0">
                <a:ln>
                  <a:noFill/>
                </a:ln>
                <a:solidFill>
                  <a:srgbClr val="A9B7C6"/>
                </a:solidFill>
                <a:effectLst/>
                <a:latin typeface="JetBrains Mono"/>
              </a:rPr>
              <a:t>(Clientes </a:t>
            </a:r>
            <a:r>
              <a:rPr kumimoji="0" lang="es-US" altLang="es-US" sz="900" b="0" i="0" u="none" strike="noStrike" cap="none" normalizeH="0" baseline="0" dirty="0" err="1">
                <a:ln>
                  <a:noFill/>
                </a:ln>
                <a:solidFill>
                  <a:srgbClr val="A9B7C6"/>
                </a:solidFill>
                <a:effectLst/>
                <a:latin typeface="JetBrains Mono"/>
              </a:rPr>
              <a:t>NuevoCliente</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.esLlena</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a:ln>
                  <a:noFill/>
                </a:ln>
                <a:solidFill>
                  <a:srgbClr val="CC7832"/>
                </a:solidFill>
                <a:effectLst/>
                <a:latin typeface="JetBrains Mono"/>
              </a:rPr>
              <a:t>false</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tope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tope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6897BB"/>
                </a:solidFill>
                <a:effectLst/>
                <a:latin typeface="JetBrains Mono"/>
              </a:rPr>
              <a:t>1</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Clientes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tope</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A9B7C6"/>
                </a:solidFill>
                <a:effectLst/>
                <a:latin typeface="JetBrains Mono"/>
              </a:rPr>
              <a:t>NuevoCliente</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"La pila de </a:t>
            </a:r>
            <a:r>
              <a:rPr kumimoji="0" lang="es-US" altLang="es-US" sz="900" b="0" i="0" u="none" strike="noStrike" cap="none" normalizeH="0" baseline="0" dirty="0" err="1">
                <a:ln>
                  <a:noFill/>
                </a:ln>
                <a:solidFill>
                  <a:srgbClr val="6A8759"/>
                </a:solidFill>
                <a:effectLst/>
                <a:latin typeface="JetBrains Mono"/>
              </a:rPr>
              <a:t>Clintes</a:t>
            </a:r>
            <a:r>
              <a:rPr kumimoji="0" lang="es-US" altLang="es-US" sz="900" b="0" i="0" u="none" strike="noStrike" cap="none" normalizeH="0" baseline="0" dirty="0">
                <a:ln>
                  <a:noFill/>
                </a:ln>
                <a:solidFill>
                  <a:srgbClr val="6A8759"/>
                </a:solidFill>
                <a:effectLst/>
                <a:latin typeface="JetBrains Mono"/>
              </a:rPr>
              <a:t> esta llena."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Clientes </a:t>
            </a:r>
            <a:r>
              <a:rPr kumimoji="0" lang="es-US" altLang="es-US" sz="900" b="0" i="0" u="none" strike="noStrike" cap="none" normalizeH="0" baseline="0" dirty="0">
                <a:ln>
                  <a:noFill/>
                </a:ln>
                <a:solidFill>
                  <a:srgbClr val="FFC66D"/>
                </a:solidFill>
                <a:effectLst/>
                <a:latin typeface="JetBrains Mono"/>
              </a:rPr>
              <a:t>eliminar</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Clientes </a:t>
            </a:r>
            <a:r>
              <a:rPr kumimoji="0" lang="es-US" altLang="es-US" sz="900" b="0" i="0" u="none" strike="noStrike" cap="none" normalizeH="0" baseline="0" dirty="0" err="1">
                <a:ln>
                  <a:noFill/>
                </a:ln>
                <a:solidFill>
                  <a:srgbClr val="A9B7C6"/>
                </a:solidFill>
                <a:effectLst/>
                <a:latin typeface="JetBrains Mono"/>
              </a:rPr>
              <a:t>ElementosEliminados</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null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.esLlena</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a:ln>
                  <a:noFill/>
                </a:ln>
                <a:solidFill>
                  <a:srgbClr val="CC7832"/>
                </a:solidFill>
                <a:effectLst/>
                <a:latin typeface="JetBrains Mono"/>
              </a:rPr>
              <a:t>false</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ElementosEliminados</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Clientes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tope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tope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tope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ElementosEliminados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"No se puede eliminar una pila </a:t>
            </a:r>
            <a:r>
              <a:rPr kumimoji="0" lang="es-US" altLang="es-US" sz="900" b="0" i="0" u="none" strike="noStrike" cap="none" normalizeH="0" baseline="0" dirty="0" err="1">
                <a:ln>
                  <a:noFill/>
                </a:ln>
                <a:solidFill>
                  <a:srgbClr val="6A8759"/>
                </a:solidFill>
                <a:effectLst/>
                <a:latin typeface="JetBrains Mono"/>
              </a:rPr>
              <a:t>vacia</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ElementosEliminados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llenar</a:t>
            </a:r>
            <a:r>
              <a:rPr kumimoji="0" lang="es-US" altLang="es-US" sz="900" b="0" i="0" u="none" strike="noStrike" cap="none" normalizeH="0" baseline="0" dirty="0">
                <a:ln>
                  <a:noFill/>
                </a:ln>
                <a:solidFill>
                  <a:srgbClr val="A9B7C6"/>
                </a:solidFill>
                <a:effectLst/>
                <a:latin typeface="JetBrains Mono"/>
              </a:rPr>
              <a:t>() { }</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15" name="Rectangle 6">
            <a:extLst>
              <a:ext uri="{FF2B5EF4-FFF2-40B4-BE49-F238E27FC236}">
                <a16:creationId xmlns:a16="http://schemas.microsoft.com/office/drawing/2014/main" id="{447E998F-4B43-F1F2-107D-CC4B6A0BE524}"/>
              </a:ext>
            </a:extLst>
          </p:cNvPr>
          <p:cNvSpPr>
            <a:spLocks noChangeArrowheads="1"/>
          </p:cNvSpPr>
          <p:nvPr/>
        </p:nvSpPr>
        <p:spPr bwMode="auto">
          <a:xfrm>
            <a:off x="7587916" y="1408760"/>
            <a:ext cx="3160296" cy="36933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public void </a:t>
            </a:r>
            <a:r>
              <a:rPr kumimoji="0" lang="es-US" altLang="es-US" sz="900" b="0" i="0" u="none" strike="noStrike" cap="none" normalizeH="0" baseline="0">
                <a:ln>
                  <a:noFill/>
                </a:ln>
                <a:solidFill>
                  <a:srgbClr val="FFC66D"/>
                </a:solidFill>
                <a:effectLst/>
                <a:latin typeface="JetBrains Mono"/>
              </a:rPr>
              <a:t>mostrar</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Clientes elemento = </a:t>
            </a:r>
            <a:r>
              <a:rPr kumimoji="0" lang="es-US" altLang="es-US" sz="900" b="0" i="0" u="none" strike="noStrike" cap="none" normalizeH="0" baseline="0">
                <a:ln>
                  <a:noFill/>
                </a:ln>
                <a:solidFill>
                  <a:srgbClr val="CC7832"/>
                </a:solidFill>
                <a:effectLst/>
                <a:latin typeface="JetBrains Mono"/>
              </a:rPr>
              <a:t>null;</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if</a:t>
            </a:r>
            <a:r>
              <a:rPr kumimoji="0" lang="es-US" altLang="es-US" sz="900" b="0" i="0" u="none" strike="noStrike" cap="none" normalizeH="0" baseline="0">
                <a:ln>
                  <a:noFill/>
                </a:ln>
                <a:solidFill>
                  <a:srgbClr val="A9B7C6"/>
                </a:solidFill>
                <a:effectLst/>
                <a:latin typeface="JetBrains Mono"/>
              </a:rPr>
              <a:t>(esVacio())</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System.</a:t>
            </a:r>
            <a:r>
              <a:rPr kumimoji="0" lang="es-US" altLang="es-US" sz="900" b="0" i="1" u="none" strike="noStrike" cap="none" normalizeH="0" baseline="0">
                <a:ln>
                  <a:noFill/>
                </a:ln>
                <a:solidFill>
                  <a:srgbClr val="9876AA"/>
                </a:solidFill>
                <a:effectLst/>
                <a:latin typeface="JetBrains Mono"/>
              </a:rPr>
              <a:t>out</a:t>
            </a:r>
            <a:r>
              <a:rPr kumimoji="0" lang="es-US" altLang="es-US" sz="900" b="0" i="0" u="none" strike="noStrike" cap="none" normalizeH="0" baseline="0">
                <a:ln>
                  <a:noFill/>
                </a:ln>
                <a:solidFill>
                  <a:srgbClr val="A9B7C6"/>
                </a:solidFill>
                <a:effectLst/>
                <a:latin typeface="JetBrains Mono"/>
              </a:rPr>
              <a:t>.println(</a:t>
            </a:r>
            <a:r>
              <a:rPr kumimoji="0" lang="es-US" altLang="es-US" sz="900" b="0" i="0" u="none" strike="noStrike" cap="none" normalizeH="0" baseline="0">
                <a:ln>
                  <a:noFill/>
                </a:ln>
                <a:solidFill>
                  <a:srgbClr val="6A8759"/>
                </a:solidFill>
                <a:effectLst/>
                <a:latin typeface="JetBrains Mono"/>
              </a:rPr>
              <a:t>"Pila vacia"</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else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System.</a:t>
            </a:r>
            <a:r>
              <a:rPr kumimoji="0" lang="es-US" altLang="es-US" sz="900" b="0" i="1" u="none" strike="noStrike" cap="none" normalizeH="0" baseline="0">
                <a:ln>
                  <a:noFill/>
                </a:ln>
                <a:solidFill>
                  <a:srgbClr val="9876AA"/>
                </a:solidFill>
                <a:effectLst/>
                <a:latin typeface="JetBrains Mono"/>
              </a:rPr>
              <a:t>out</a:t>
            </a:r>
            <a:r>
              <a:rPr kumimoji="0" lang="es-US" altLang="es-US" sz="900" b="0" i="0" u="none" strike="noStrike" cap="none" normalizeH="0" baseline="0">
                <a:ln>
                  <a:noFill/>
                </a:ln>
                <a:solidFill>
                  <a:srgbClr val="A9B7C6"/>
                </a:solidFill>
                <a:effectLst/>
                <a:latin typeface="JetBrains Mono"/>
              </a:rPr>
              <a:t>.println(</a:t>
            </a:r>
            <a:r>
              <a:rPr kumimoji="0" lang="es-US" altLang="es-US" sz="900" b="0" i="0" u="none" strike="noStrike" cap="none" normalizeH="0" baseline="0">
                <a:ln>
                  <a:noFill/>
                </a:ln>
                <a:solidFill>
                  <a:srgbClr val="6A8759"/>
                </a:solidFill>
                <a:effectLst/>
                <a:latin typeface="JetBrains Mono"/>
              </a:rPr>
              <a:t>"</a:t>
            </a:r>
            <a:r>
              <a:rPr kumimoji="0" lang="es-US" altLang="es-US" sz="900" b="0" i="0" u="none" strike="noStrike" cap="none" normalizeH="0" baseline="0">
                <a:ln>
                  <a:noFill/>
                </a:ln>
                <a:solidFill>
                  <a:srgbClr val="CC7832"/>
                </a:solidFill>
                <a:effectLst/>
                <a:latin typeface="JetBrains Mono"/>
              </a:rPr>
              <a:t>\n</a:t>
            </a:r>
            <a:r>
              <a:rPr kumimoji="0" lang="es-US" altLang="es-US" sz="900" b="0" i="0" u="none" strike="noStrike" cap="none" normalizeH="0" baseline="0">
                <a:ln>
                  <a:noFill/>
                </a:ln>
                <a:solidFill>
                  <a:srgbClr val="6A8759"/>
                </a:solidFill>
                <a:effectLst/>
                <a:latin typeface="JetBrains Mono"/>
              </a:rPr>
              <a:t> Clientes"</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Pila_Clientes aux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Pila_Clientes(</a:t>
            </a:r>
            <a:r>
              <a:rPr kumimoji="0" lang="es-US" altLang="es-US" sz="900" b="0" i="0" u="none" strike="noStrike" cap="none" normalizeH="0" baseline="0">
                <a:ln>
                  <a:noFill/>
                </a:ln>
                <a:solidFill>
                  <a:srgbClr val="6897BB"/>
                </a:solidFill>
                <a:effectLst/>
                <a:latin typeface="JetBrains Mono"/>
              </a:rPr>
              <a:t>10</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while </a:t>
            </a:r>
            <a:r>
              <a:rPr kumimoji="0" lang="es-US" altLang="es-US" sz="900" b="0" i="0" u="none" strike="noStrike" cap="none" normalizeH="0" baseline="0">
                <a:ln>
                  <a:noFill/>
                </a:ln>
                <a:solidFill>
                  <a:srgbClr val="A9B7C6"/>
                </a:solidFill>
                <a:effectLst/>
                <a:latin typeface="JetBrains Mono"/>
              </a:rPr>
              <a:t>(!esVacio())</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elemento = eliminar()</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aux.adicionar(elemento)</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elemento.mostrarClient()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vaciar(aux)</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public void </a:t>
            </a:r>
            <a:r>
              <a:rPr kumimoji="0" lang="es-US" altLang="es-US" sz="900" b="0" i="0" u="none" strike="noStrike" cap="none" normalizeH="0" baseline="0">
                <a:ln>
                  <a:noFill/>
                </a:ln>
                <a:solidFill>
                  <a:srgbClr val="FFC66D"/>
                </a:solidFill>
                <a:effectLst/>
                <a:latin typeface="JetBrains Mono"/>
              </a:rPr>
              <a:t>vaciar</a:t>
            </a:r>
            <a:r>
              <a:rPr kumimoji="0" lang="es-US" altLang="es-US" sz="900" b="0" i="0" u="none" strike="noStrike" cap="none" normalizeH="0" baseline="0">
                <a:ln>
                  <a:noFill/>
                </a:ln>
                <a:solidFill>
                  <a:srgbClr val="A9B7C6"/>
                </a:solidFill>
                <a:effectLst/>
                <a:latin typeface="JetBrains Mono"/>
              </a:rPr>
              <a:t>(Pila_Clientes a)</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while </a:t>
            </a:r>
            <a:r>
              <a:rPr kumimoji="0" lang="es-US" altLang="es-US" sz="900" b="0" i="0" u="none" strike="noStrike" cap="none" normalizeH="0" baseline="0">
                <a:ln>
                  <a:noFill/>
                </a:ln>
                <a:solidFill>
                  <a:srgbClr val="A9B7C6"/>
                </a:solidFill>
                <a:effectLst/>
                <a:latin typeface="JetBrains Mono"/>
              </a:rPr>
              <a:t>(!a.esVacio())</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adicionar(a.eliminar())</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a:t>
            </a:r>
            <a:endParaRPr kumimoji="0" lang="es-US" altLang="es-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5359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V="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7" name="CuadroTexto 6">
            <a:extLst>
              <a:ext uri="{FF2B5EF4-FFF2-40B4-BE49-F238E27FC236}">
                <a16:creationId xmlns:a16="http://schemas.microsoft.com/office/drawing/2014/main" id="{CDD5EABC-2A86-7BE8-1DA0-3C48AAC34C4B}"/>
              </a:ext>
            </a:extLst>
          </p:cNvPr>
          <p:cNvSpPr txBox="1"/>
          <p:nvPr/>
        </p:nvSpPr>
        <p:spPr>
          <a:xfrm>
            <a:off x="3048000" y="305974"/>
            <a:ext cx="6096000" cy="390684"/>
          </a:xfrm>
          <a:prstGeom prst="rect">
            <a:avLst/>
          </a:prstGeom>
          <a:noFill/>
        </p:spPr>
        <p:txBody>
          <a:bodyPr wrap="square">
            <a:spAutoFit/>
          </a:bodyPr>
          <a:lstStyle/>
          <a:p>
            <a:pPr marL="0" marR="0" algn="ctr">
              <a:lnSpc>
                <a:spcPct val="115000"/>
              </a:lnSpc>
              <a:spcBef>
                <a:spcPts val="0"/>
              </a:spcBef>
              <a:spcAft>
                <a:spcPts val="1000"/>
              </a:spcAft>
            </a:pPr>
            <a:r>
              <a:rPr lang="es-US" sz="18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Clase Pila de Personal</a:t>
            </a:r>
            <a:endParaRPr lang="es-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1">
            <a:extLst>
              <a:ext uri="{FF2B5EF4-FFF2-40B4-BE49-F238E27FC236}">
                <a16:creationId xmlns:a16="http://schemas.microsoft.com/office/drawing/2014/main" id="{F08B6CFC-EF5D-8313-9AA1-C4FC4C59ABA3}"/>
              </a:ext>
            </a:extLst>
          </p:cNvPr>
          <p:cNvSpPr>
            <a:spLocks noChangeArrowheads="1"/>
          </p:cNvSpPr>
          <p:nvPr/>
        </p:nvSpPr>
        <p:spPr bwMode="auto">
          <a:xfrm>
            <a:off x="545432" y="696658"/>
            <a:ext cx="2783305" cy="577081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a:ln>
                  <a:noFill/>
                </a:ln>
                <a:solidFill>
                  <a:srgbClr val="CC7832"/>
                </a:solidFill>
                <a:effectLst/>
                <a:latin typeface="JetBrains Mono"/>
              </a:rPr>
              <a:t>public class </a:t>
            </a:r>
            <a:r>
              <a:rPr kumimoji="0" lang="es-US" altLang="es-US" sz="900" b="0" i="0" u="none" strike="noStrike" cap="none" normalizeH="0" baseline="0">
                <a:ln>
                  <a:noFill/>
                </a:ln>
                <a:solidFill>
                  <a:srgbClr val="A9B7C6"/>
                </a:solidFill>
                <a:effectLst/>
                <a:latin typeface="JetBrains Mono"/>
              </a:rPr>
              <a:t>Pila_personal {</a:t>
            </a:r>
            <a:br>
              <a:rPr kumimoji="0" lang="es-US" altLang="es-US" sz="900" b="0" i="0" u="none" strike="noStrike" cap="none" normalizeH="0" baseline="0">
                <a:ln>
                  <a:noFill/>
                </a:ln>
                <a:solidFill>
                  <a:srgbClr val="A9B7C6"/>
                </a:solidFill>
                <a:effectLst/>
                <a:latin typeface="JetBrains Mono"/>
              </a:rPr>
            </a:b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public int </a:t>
            </a:r>
            <a:r>
              <a:rPr kumimoji="0" lang="es-US" altLang="es-US" sz="900" b="0" i="0" u="none" strike="noStrike" cap="none" normalizeH="0" baseline="0">
                <a:ln>
                  <a:noFill/>
                </a:ln>
                <a:solidFill>
                  <a:srgbClr val="9876AA"/>
                </a:solidFill>
                <a:effectLst/>
                <a:latin typeface="JetBrains Mono"/>
              </a:rPr>
              <a:t>max</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public int </a:t>
            </a:r>
            <a:r>
              <a:rPr kumimoji="0" lang="es-US" altLang="es-US" sz="900" b="0" i="0" u="none" strike="noStrike" cap="none" normalizeH="0" baseline="0">
                <a:ln>
                  <a:noFill/>
                </a:ln>
                <a:solidFill>
                  <a:srgbClr val="9876AA"/>
                </a:solidFill>
                <a:effectLst/>
                <a:latin typeface="JetBrains Mono"/>
              </a:rPr>
              <a:t>tope</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public </a:t>
            </a:r>
            <a:r>
              <a:rPr kumimoji="0" lang="es-US" altLang="es-US" sz="900" b="0" i="0" u="none" strike="noStrike" cap="none" normalizeH="0" baseline="0">
                <a:ln>
                  <a:noFill/>
                </a:ln>
                <a:solidFill>
                  <a:srgbClr val="A9B7C6"/>
                </a:solidFill>
                <a:effectLst/>
                <a:latin typeface="JetBrains Mono"/>
              </a:rPr>
              <a:t>Personal[] </a:t>
            </a:r>
            <a:r>
              <a:rPr kumimoji="0" lang="es-US" altLang="es-US" sz="900" b="0" i="0" u="none" strike="noStrike" cap="none" normalizeH="0" baseline="0">
                <a:ln>
                  <a:noFill/>
                </a:ln>
                <a:solidFill>
                  <a:srgbClr val="9876AA"/>
                </a:solidFill>
                <a:effectLst/>
                <a:latin typeface="JetBrains Mono"/>
              </a:rPr>
              <a:t>personals</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public </a:t>
            </a:r>
            <a:r>
              <a:rPr kumimoji="0" lang="es-US" altLang="es-US" sz="900" b="0" i="0" u="none" strike="noStrike" cap="none" normalizeH="0" baseline="0">
                <a:ln>
                  <a:noFill/>
                </a:ln>
                <a:solidFill>
                  <a:srgbClr val="FFC66D"/>
                </a:solidFill>
                <a:effectLst/>
                <a:latin typeface="JetBrains Mono"/>
              </a:rPr>
              <a:t>Pila_personal </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int </a:t>
            </a:r>
            <a:r>
              <a:rPr kumimoji="0" lang="es-US" altLang="es-US" sz="900" b="0" i="0" u="none" strike="noStrike" cap="none" normalizeH="0" baseline="0">
                <a:ln>
                  <a:noFill/>
                </a:ln>
                <a:solidFill>
                  <a:srgbClr val="A9B7C6"/>
                </a:solidFill>
                <a:effectLst/>
                <a:latin typeface="JetBrains Mono"/>
              </a:rPr>
              <a:t>max)</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this</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9876AA"/>
                </a:solidFill>
                <a:effectLst/>
                <a:latin typeface="JetBrains Mono"/>
              </a:rPr>
              <a:t>tope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6897BB"/>
                </a:solidFill>
                <a:effectLst/>
                <a:latin typeface="JetBrains Mono"/>
              </a:rPr>
              <a:t>0</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this</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9876AA"/>
                </a:solidFill>
                <a:effectLst/>
                <a:latin typeface="JetBrains Mono"/>
              </a:rPr>
              <a:t>max </a:t>
            </a:r>
            <a:r>
              <a:rPr kumimoji="0" lang="es-US" altLang="es-US" sz="900" b="0" i="0" u="none" strike="noStrike" cap="none" normalizeH="0" baseline="0">
                <a:ln>
                  <a:noFill/>
                </a:ln>
                <a:solidFill>
                  <a:srgbClr val="A9B7C6"/>
                </a:solidFill>
                <a:effectLst/>
                <a:latin typeface="JetBrains Mono"/>
              </a:rPr>
              <a:t>= max</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9876AA"/>
                </a:solidFill>
                <a:effectLst/>
                <a:latin typeface="JetBrains Mono"/>
              </a:rPr>
              <a:t>personals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Personal[</a:t>
            </a:r>
            <a:r>
              <a:rPr kumimoji="0" lang="es-US" altLang="es-US" sz="900" b="0" i="0" u="none" strike="noStrike" cap="none" normalizeH="0" baseline="0">
                <a:ln>
                  <a:noFill/>
                </a:ln>
                <a:solidFill>
                  <a:srgbClr val="CC7832"/>
                </a:solidFill>
                <a:effectLst/>
                <a:latin typeface="JetBrains Mono"/>
              </a:rPr>
              <a:t>this</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9876AA"/>
                </a:solidFill>
                <a:effectLst/>
                <a:latin typeface="JetBrains Mono"/>
              </a:rPr>
              <a:t>max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6897BB"/>
                </a:solidFill>
                <a:effectLst/>
                <a:latin typeface="JetBrains Mono"/>
              </a:rPr>
              <a:t>1</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public boolean </a:t>
            </a:r>
            <a:r>
              <a:rPr kumimoji="0" lang="es-US" altLang="es-US" sz="900" b="0" i="0" u="none" strike="noStrike" cap="none" normalizeH="0" baseline="0">
                <a:ln>
                  <a:noFill/>
                </a:ln>
                <a:solidFill>
                  <a:srgbClr val="FFC66D"/>
                </a:solidFill>
                <a:effectLst/>
                <a:latin typeface="JetBrains Mono"/>
              </a:rPr>
              <a:t>esVacio</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if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9876AA"/>
                </a:solidFill>
                <a:effectLst/>
                <a:latin typeface="JetBrains Mono"/>
              </a:rPr>
              <a:t>tope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6897BB"/>
                </a:solidFill>
                <a:effectLst/>
                <a:latin typeface="JetBrains Mono"/>
              </a:rPr>
              <a:t>0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return true;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else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return false;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public boolean </a:t>
            </a:r>
            <a:r>
              <a:rPr kumimoji="0" lang="es-US" altLang="es-US" sz="900" b="0" i="0" u="none" strike="noStrike" cap="none" normalizeH="0" baseline="0">
                <a:ln>
                  <a:noFill/>
                </a:ln>
                <a:solidFill>
                  <a:srgbClr val="FFC66D"/>
                </a:solidFill>
                <a:effectLst/>
                <a:latin typeface="JetBrains Mono"/>
              </a:rPr>
              <a:t>esLlena</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if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9876AA"/>
                </a:solidFill>
                <a:effectLst/>
                <a:latin typeface="JetBrains Mono"/>
              </a:rPr>
              <a:t>tope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9876AA"/>
                </a:solidFill>
                <a:effectLst/>
                <a:latin typeface="JetBrains Mono"/>
              </a:rPr>
              <a:t>max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return true;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else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return false;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public int </a:t>
            </a:r>
            <a:r>
              <a:rPr kumimoji="0" lang="es-US" altLang="es-US" sz="900" b="0" i="0" u="none" strike="noStrike" cap="none" normalizeH="0" baseline="0">
                <a:ln>
                  <a:noFill/>
                </a:ln>
                <a:solidFill>
                  <a:srgbClr val="FFC66D"/>
                </a:solidFill>
                <a:effectLst/>
                <a:latin typeface="JetBrains Mono"/>
              </a:rPr>
              <a:t>NroElementos</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return this</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9876AA"/>
                </a:solidFill>
                <a:effectLst/>
                <a:latin typeface="JetBrains Mono"/>
              </a:rPr>
              <a:t>tope</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endParaRPr kumimoji="0" lang="es-US" altLang="es-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068E04CE-CEFB-5E8F-8DF1-69D3C5B90F63}"/>
              </a:ext>
            </a:extLst>
          </p:cNvPr>
          <p:cNvSpPr>
            <a:spLocks noChangeArrowheads="1"/>
          </p:cNvSpPr>
          <p:nvPr/>
        </p:nvSpPr>
        <p:spPr bwMode="auto">
          <a:xfrm>
            <a:off x="3569369" y="1021409"/>
            <a:ext cx="4106779" cy="45243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adicionar</a:t>
            </a:r>
            <a:r>
              <a:rPr kumimoji="0" lang="es-US" altLang="es-US" sz="900" b="0" i="0" u="none" strike="noStrike" cap="none" normalizeH="0" baseline="0" dirty="0">
                <a:ln>
                  <a:noFill/>
                </a:ln>
                <a:solidFill>
                  <a:srgbClr val="A9B7C6"/>
                </a:solidFill>
                <a:effectLst/>
                <a:latin typeface="JetBrains Mono"/>
              </a:rPr>
              <a:t>(Personal </a:t>
            </a:r>
            <a:r>
              <a:rPr kumimoji="0" lang="es-US" altLang="es-US" sz="900" b="0" i="0" u="none" strike="noStrike" cap="none" normalizeH="0" baseline="0" dirty="0" err="1">
                <a:ln>
                  <a:noFill/>
                </a:ln>
                <a:solidFill>
                  <a:srgbClr val="A9B7C6"/>
                </a:solidFill>
                <a:effectLst/>
                <a:latin typeface="JetBrains Mono"/>
              </a:rPr>
              <a:t>NuevoCliente</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.esLlena</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a:ln>
                  <a:noFill/>
                </a:ln>
                <a:solidFill>
                  <a:srgbClr val="CC7832"/>
                </a:solidFill>
                <a:effectLst/>
                <a:latin typeface="JetBrains Mono"/>
              </a:rPr>
              <a:t>false</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tope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tope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6897BB"/>
                </a:solidFill>
                <a:effectLst/>
                <a:latin typeface="JetBrains Mono"/>
              </a:rPr>
              <a:t>1</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personals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tope</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A9B7C6"/>
                </a:solidFill>
                <a:effectLst/>
                <a:latin typeface="JetBrains Mono"/>
              </a:rPr>
              <a:t>NuevoCliente</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"La pila de </a:t>
            </a:r>
            <a:r>
              <a:rPr kumimoji="0" lang="es-US" altLang="es-US" sz="900" b="0" i="0" u="none" strike="noStrike" cap="none" normalizeH="0" baseline="0" dirty="0" err="1">
                <a:ln>
                  <a:noFill/>
                </a:ln>
                <a:solidFill>
                  <a:srgbClr val="6A8759"/>
                </a:solidFill>
                <a:effectLst/>
                <a:latin typeface="JetBrains Mono"/>
              </a:rPr>
              <a:t>Clintes</a:t>
            </a:r>
            <a:r>
              <a:rPr kumimoji="0" lang="es-US" altLang="es-US" sz="900" b="0" i="0" u="none" strike="noStrike" cap="none" normalizeH="0" baseline="0" dirty="0">
                <a:ln>
                  <a:noFill/>
                </a:ln>
                <a:solidFill>
                  <a:srgbClr val="6A8759"/>
                </a:solidFill>
                <a:effectLst/>
                <a:latin typeface="JetBrains Mono"/>
              </a:rPr>
              <a:t> esta llena."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Personal </a:t>
            </a:r>
            <a:r>
              <a:rPr kumimoji="0" lang="es-US" altLang="es-US" sz="900" b="0" i="0" u="none" strike="noStrike" cap="none" normalizeH="0" baseline="0" dirty="0">
                <a:ln>
                  <a:noFill/>
                </a:ln>
                <a:solidFill>
                  <a:srgbClr val="FFC66D"/>
                </a:solidFill>
                <a:effectLst/>
                <a:latin typeface="JetBrains Mono"/>
              </a:rPr>
              <a:t>eliminar</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Personal </a:t>
            </a:r>
            <a:r>
              <a:rPr kumimoji="0" lang="es-US" altLang="es-US" sz="900" b="0" i="0" u="none" strike="noStrike" cap="none" normalizeH="0" baseline="0" dirty="0" err="1">
                <a:ln>
                  <a:noFill/>
                </a:ln>
                <a:solidFill>
                  <a:srgbClr val="A9B7C6"/>
                </a:solidFill>
                <a:effectLst/>
                <a:latin typeface="JetBrains Mono"/>
              </a:rPr>
              <a:t>ElementosEliminados</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null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.esLlena</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a:ln>
                  <a:noFill/>
                </a:ln>
                <a:solidFill>
                  <a:srgbClr val="CC7832"/>
                </a:solidFill>
                <a:effectLst/>
                <a:latin typeface="JetBrains Mono"/>
              </a:rPr>
              <a:t>false</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ElementosEliminados</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personals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tope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tope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tope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ElementosEliminados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"No se puede eliminar una pila </a:t>
            </a:r>
            <a:r>
              <a:rPr kumimoji="0" lang="es-US" altLang="es-US" sz="900" b="0" i="0" u="none" strike="noStrike" cap="none" normalizeH="0" baseline="0" dirty="0" err="1">
                <a:ln>
                  <a:noFill/>
                </a:ln>
                <a:solidFill>
                  <a:srgbClr val="6A8759"/>
                </a:solidFill>
                <a:effectLst/>
                <a:latin typeface="JetBrains Mono"/>
              </a:rPr>
              <a:t>vacia</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ElementosEliminados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llenar</a:t>
            </a:r>
            <a:r>
              <a:rPr kumimoji="0" lang="es-US" altLang="es-US" sz="900" b="0" i="0" u="none" strike="noStrike" cap="none" normalizeH="0" baseline="0" dirty="0">
                <a:ln>
                  <a:noFill/>
                </a:ln>
                <a:solidFill>
                  <a:srgbClr val="A9B7C6"/>
                </a:solidFill>
                <a:effectLst/>
                <a:latin typeface="JetBrains Mono"/>
              </a:rPr>
              <a:t>() { }</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B31AA907-0FBC-797D-2123-ECF46BE7832F}"/>
              </a:ext>
            </a:extLst>
          </p:cNvPr>
          <p:cNvSpPr>
            <a:spLocks noChangeArrowheads="1"/>
          </p:cNvSpPr>
          <p:nvPr/>
        </p:nvSpPr>
        <p:spPr bwMode="auto">
          <a:xfrm>
            <a:off x="7916780" y="1373794"/>
            <a:ext cx="4010526" cy="36933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mostrar</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Personal elemento = </a:t>
            </a:r>
            <a:r>
              <a:rPr kumimoji="0" lang="es-US" altLang="es-US" sz="900" b="0" i="0" u="none" strike="noStrike" cap="none" normalizeH="0" baseline="0" dirty="0" err="1">
                <a:ln>
                  <a:noFill/>
                </a:ln>
                <a:solidFill>
                  <a:srgbClr val="CC7832"/>
                </a:solidFill>
                <a:effectLst/>
                <a:latin typeface="JetBrains Mono"/>
              </a:rPr>
              <a:t>null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"Pila </a:t>
            </a:r>
            <a:r>
              <a:rPr kumimoji="0" lang="es-US" altLang="es-US" sz="900" b="0" i="0" u="none" strike="noStrike" cap="none" normalizeH="0" baseline="0" dirty="0" err="1">
                <a:ln>
                  <a:noFill/>
                </a:ln>
                <a:solidFill>
                  <a:srgbClr val="6A8759"/>
                </a:solidFill>
                <a:effectLst/>
                <a:latin typeface="JetBrains Mono"/>
              </a:rPr>
              <a:t>vacia</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\n</a:t>
            </a:r>
            <a:r>
              <a:rPr kumimoji="0" lang="es-US" altLang="es-US" sz="900" b="0" i="0" u="none" strike="noStrike" cap="none" normalizeH="0" baseline="0" dirty="0">
                <a:ln>
                  <a:noFill/>
                </a:ln>
                <a:solidFill>
                  <a:srgbClr val="6A8759"/>
                </a:solidFill>
                <a:effectLst/>
                <a:latin typeface="JetBrains Mono"/>
              </a:rPr>
              <a:t> Personal"</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Pila_personal</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Pila_personal</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10</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elemento = eliminar()</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aux.adicionar</a:t>
            </a:r>
            <a:r>
              <a:rPr kumimoji="0" lang="es-US" altLang="es-US" sz="900" b="0" i="0" u="none" strike="noStrike" cap="none" normalizeH="0" baseline="0" dirty="0">
                <a:ln>
                  <a:noFill/>
                </a:ln>
                <a:solidFill>
                  <a:srgbClr val="A9B7C6"/>
                </a:solidFill>
                <a:effectLst/>
                <a:latin typeface="JetBrains Mono"/>
              </a:rPr>
              <a:t>(elemento)</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elemento.mostrar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vaciar(</a:t>
            </a:r>
            <a:r>
              <a:rPr kumimoji="0" lang="es-US" altLang="es-US" sz="900" b="0" i="0" u="none" strike="noStrike" cap="none" normalizeH="0" baseline="0" dirty="0" err="1">
                <a:ln>
                  <a:noFill/>
                </a:ln>
                <a:solidFill>
                  <a:srgbClr val="A9B7C6"/>
                </a:solidFill>
                <a:effectLst/>
                <a:latin typeface="JetBrains Mono"/>
              </a:rPr>
              <a:t>aux</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vaciar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Pila_personal</a:t>
            </a:r>
            <a:r>
              <a:rPr kumimoji="0" lang="es-US" altLang="es-US" sz="900" b="0" i="0" u="none" strike="noStrike" cap="none" normalizeH="0" baseline="0" dirty="0">
                <a:ln>
                  <a:noFill/>
                </a:ln>
                <a:solidFill>
                  <a:srgbClr val="A9B7C6"/>
                </a:solidFill>
                <a:effectLst/>
                <a:latin typeface="JetBrains Mono"/>
              </a:rPr>
              <a:t>  a)</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a.esVacio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adicionar(</a:t>
            </a:r>
            <a:r>
              <a:rPr kumimoji="0" lang="es-US" altLang="es-US" sz="900" b="0" i="0" u="none" strike="noStrike" cap="none" normalizeH="0" baseline="0" dirty="0" err="1">
                <a:ln>
                  <a:noFill/>
                </a:ln>
                <a:solidFill>
                  <a:srgbClr val="A9B7C6"/>
                </a:solidFill>
                <a:effectLst/>
                <a:latin typeface="JetBrains Mono"/>
              </a:rPr>
              <a:t>a.eliminar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9978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5" name="CuadroTexto 4">
            <a:extLst>
              <a:ext uri="{FF2B5EF4-FFF2-40B4-BE49-F238E27FC236}">
                <a16:creationId xmlns:a16="http://schemas.microsoft.com/office/drawing/2014/main" id="{50E29534-1DBE-E627-2FC1-2D42B7BCF496}"/>
              </a:ext>
            </a:extLst>
          </p:cNvPr>
          <p:cNvSpPr txBox="1"/>
          <p:nvPr/>
        </p:nvSpPr>
        <p:spPr>
          <a:xfrm>
            <a:off x="3048000" y="233784"/>
            <a:ext cx="6096000" cy="390684"/>
          </a:xfrm>
          <a:prstGeom prst="rect">
            <a:avLst/>
          </a:prstGeom>
          <a:noFill/>
        </p:spPr>
        <p:txBody>
          <a:bodyPr wrap="square">
            <a:spAutoFit/>
          </a:bodyPr>
          <a:lstStyle/>
          <a:p>
            <a:pPr marL="0" marR="0" algn="ctr">
              <a:lnSpc>
                <a:spcPct val="115000"/>
              </a:lnSpc>
              <a:spcBef>
                <a:spcPts val="0"/>
              </a:spcBef>
              <a:spcAft>
                <a:spcPts val="1000"/>
              </a:spcAft>
            </a:pPr>
            <a:r>
              <a:rPr lang="es-US" sz="18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Clase </a:t>
            </a:r>
            <a:r>
              <a:rPr lang="es-US" sz="1800" dirty="0" err="1">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Main</a:t>
            </a:r>
            <a:endParaRPr lang="es-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1">
            <a:extLst>
              <a:ext uri="{FF2B5EF4-FFF2-40B4-BE49-F238E27FC236}">
                <a16:creationId xmlns:a16="http://schemas.microsoft.com/office/drawing/2014/main" id="{544D7927-955E-B9E4-1F30-6BC38E1DC81E}"/>
              </a:ext>
            </a:extLst>
          </p:cNvPr>
          <p:cNvSpPr>
            <a:spLocks noChangeArrowheads="1"/>
          </p:cNvSpPr>
          <p:nvPr/>
        </p:nvSpPr>
        <p:spPr bwMode="auto">
          <a:xfrm>
            <a:off x="3120189" y="877029"/>
            <a:ext cx="6304547" cy="521681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class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Main</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static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main</a:t>
            </a:r>
            <a:r>
              <a:rPr kumimoji="0" lang="es-US" altLang="es-US" sz="900" b="0" i="0" u="none" strike="noStrike" cap="none" normalizeH="0" baseline="0" dirty="0">
                <a:ln>
                  <a:noFill/>
                </a:ln>
                <a:solidFill>
                  <a:srgbClr val="FFC66D"/>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args</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Detalle_De_Tienda</a:t>
            </a:r>
            <a:r>
              <a:rPr kumimoji="0" lang="es-US" altLang="es-US" sz="900" b="0" i="0" u="none" strike="noStrike" cap="none" normalizeH="0" baseline="0" dirty="0">
                <a:ln>
                  <a:noFill/>
                </a:ln>
                <a:solidFill>
                  <a:srgbClr val="A9B7C6"/>
                </a:solidFill>
                <a:effectLst/>
                <a:latin typeface="JetBrains Mono"/>
              </a:rPr>
              <a:t> c1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Detalle_De_Tienda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 </a:t>
            </a:r>
            <a:r>
              <a:rPr kumimoji="0" lang="es-US" altLang="es-US" sz="900" b="0" i="0" u="none" strike="noStrike" cap="none" normalizeH="0" baseline="0" dirty="0" err="1">
                <a:ln>
                  <a:noFill/>
                </a:ln>
                <a:solidFill>
                  <a:srgbClr val="6A8759"/>
                </a:solidFill>
                <a:effectLst/>
                <a:latin typeface="JetBrains Mono"/>
              </a:rPr>
              <a:t>CellStore</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 </a:t>
            </a:r>
            <a:r>
              <a:rPr kumimoji="0" lang="es-US" altLang="es-US" sz="900" b="0" i="0" u="none" strike="noStrike" cap="none" normalizeH="0" baseline="0" dirty="0" err="1">
                <a:ln>
                  <a:noFill/>
                </a:ln>
                <a:solidFill>
                  <a:srgbClr val="6A8759"/>
                </a:solidFill>
                <a:effectLst/>
                <a:latin typeface="JetBrains Mono"/>
              </a:rPr>
              <a:t>Raul</a:t>
            </a:r>
            <a:r>
              <a:rPr kumimoji="0" lang="es-US" altLang="es-US" sz="900" b="0" i="0" u="none" strike="noStrike" cap="none" normalizeH="0" baseline="0" dirty="0">
                <a:ln>
                  <a:noFill/>
                </a:ln>
                <a:solidFill>
                  <a:srgbClr val="6A8759"/>
                </a:solidFill>
                <a:effectLst/>
                <a:latin typeface="JetBrains Mono"/>
              </a:rPr>
              <a:t> Alvares"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897BB"/>
                </a:solidFill>
                <a:effectLst/>
                <a:latin typeface="JetBrains Mono"/>
              </a:rPr>
              <a:t>78965412</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 Av. 6 de marzo"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c1.mostrar()</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Celulares cel1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a:ln>
                  <a:noFill/>
                </a:ln>
                <a:solidFill>
                  <a:srgbClr val="A9B7C6"/>
                </a:solidFill>
                <a:effectLst/>
                <a:latin typeface="JetBrains Mono"/>
              </a:rPr>
              <a:t>Celulares(</a:t>
            </a:r>
            <a:r>
              <a:rPr kumimoji="0" lang="es-US" altLang="es-US" sz="900" b="0" i="0" u="none" strike="noStrike" cap="none" normalizeH="0" baseline="0" dirty="0">
                <a:ln>
                  <a:noFill/>
                </a:ln>
                <a:solidFill>
                  <a:srgbClr val="6897BB"/>
                </a:solidFill>
                <a:effectLst/>
                <a:latin typeface="JetBrains Mono"/>
              </a:rPr>
              <a:t>654653213</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"Samsung J7"</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"1200 bs"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Celulares cel2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a:ln>
                  <a:noFill/>
                </a:ln>
                <a:solidFill>
                  <a:srgbClr val="A9B7C6"/>
                </a:solidFill>
                <a:effectLst/>
                <a:latin typeface="JetBrains Mono"/>
              </a:rPr>
              <a:t>Celulares(</a:t>
            </a:r>
            <a:r>
              <a:rPr kumimoji="0" lang="es-US" altLang="es-US" sz="900" b="0" i="0" u="none" strike="noStrike" cap="none" normalizeH="0" baseline="0" dirty="0">
                <a:ln>
                  <a:noFill/>
                </a:ln>
                <a:solidFill>
                  <a:srgbClr val="6897BB"/>
                </a:solidFill>
                <a:effectLst/>
                <a:latin typeface="JetBrains Mono"/>
              </a:rPr>
              <a:t>546546548</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"Samsung Galaxy S10"</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"2500 bs"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Celulares cel3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a:ln>
                  <a:noFill/>
                </a:ln>
                <a:solidFill>
                  <a:srgbClr val="A9B7C6"/>
                </a:solidFill>
                <a:effectLst/>
                <a:latin typeface="JetBrains Mono"/>
              </a:rPr>
              <a:t>Celulares(</a:t>
            </a:r>
            <a:r>
              <a:rPr kumimoji="0" lang="es-US" altLang="es-US" sz="900" b="0" i="0" u="none" strike="noStrike" cap="none" normalizeH="0" baseline="0" dirty="0">
                <a:ln>
                  <a:noFill/>
                </a:ln>
                <a:solidFill>
                  <a:srgbClr val="6897BB"/>
                </a:solidFill>
                <a:effectLst/>
                <a:latin typeface="JetBrains Mono"/>
              </a:rPr>
              <a:t>987984654</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"Huawei p20 pro"</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"1000 bs"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Celulares cel4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a:ln>
                  <a:noFill/>
                </a:ln>
                <a:solidFill>
                  <a:srgbClr val="A9B7C6"/>
                </a:solidFill>
                <a:effectLst/>
                <a:latin typeface="JetBrains Mono"/>
              </a:rPr>
              <a:t>Celulares(</a:t>
            </a:r>
            <a:r>
              <a:rPr kumimoji="0" lang="es-US" altLang="es-US" sz="900" b="0" i="0" u="none" strike="noStrike" cap="none" normalizeH="0" baseline="0" dirty="0">
                <a:ln>
                  <a:noFill/>
                </a:ln>
                <a:solidFill>
                  <a:srgbClr val="6897BB"/>
                </a:solidFill>
                <a:effectLst/>
                <a:latin typeface="JetBrains Mono"/>
              </a:rPr>
              <a:t>645987946</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"Tecno </a:t>
            </a:r>
            <a:r>
              <a:rPr kumimoji="0" lang="es-US" altLang="es-US" sz="900" b="0" i="0" u="none" strike="noStrike" cap="none" normalizeH="0" baseline="0" dirty="0" err="1">
                <a:ln>
                  <a:noFill/>
                </a:ln>
                <a:solidFill>
                  <a:srgbClr val="6A8759"/>
                </a:solidFill>
                <a:effectLst/>
                <a:latin typeface="JetBrains Mono"/>
              </a:rPr>
              <a:t>camon</a:t>
            </a:r>
            <a:r>
              <a:rPr kumimoji="0" lang="es-US" altLang="es-US" sz="900" b="0" i="0" u="none" strike="noStrike" cap="none" normalizeH="0" baseline="0" dirty="0">
                <a:ln>
                  <a:noFill/>
                </a:ln>
                <a:solidFill>
                  <a:srgbClr val="6A8759"/>
                </a:solidFill>
                <a:effectLst/>
                <a:latin typeface="JetBrains Mono"/>
              </a:rPr>
              <a:t> 16"</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"900 bs"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Celulares cel5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a:ln>
                  <a:noFill/>
                </a:ln>
                <a:solidFill>
                  <a:srgbClr val="A9B7C6"/>
                </a:solidFill>
                <a:effectLst/>
                <a:latin typeface="JetBrains Mono"/>
              </a:rPr>
              <a:t>Celulares(</a:t>
            </a:r>
            <a:r>
              <a:rPr kumimoji="0" lang="es-US" altLang="es-US" sz="900" b="0" i="0" u="none" strike="noStrike" cap="none" normalizeH="0" baseline="0" dirty="0">
                <a:ln>
                  <a:noFill/>
                </a:ln>
                <a:solidFill>
                  <a:srgbClr val="6897BB"/>
                </a:solidFill>
                <a:effectLst/>
                <a:latin typeface="JetBrains Mono"/>
              </a:rPr>
              <a:t>654987984</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"Realme 8"</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"1100 bs"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Cels</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100</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Cels.insertar</a:t>
            </a:r>
            <a:r>
              <a:rPr kumimoji="0" lang="es-US" altLang="es-US" sz="900" b="0" i="0" u="none" strike="noStrike" cap="none" normalizeH="0" baseline="0" dirty="0">
                <a:ln>
                  <a:noFill/>
                </a:ln>
                <a:solidFill>
                  <a:srgbClr val="A9B7C6"/>
                </a:solidFill>
                <a:effectLst/>
                <a:latin typeface="JetBrains Mono"/>
              </a:rPr>
              <a:t>(cel1)</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Cels.insertar</a:t>
            </a:r>
            <a:r>
              <a:rPr kumimoji="0" lang="es-US" altLang="es-US" sz="900" b="0" i="0" u="none" strike="noStrike" cap="none" normalizeH="0" baseline="0" dirty="0">
                <a:ln>
                  <a:noFill/>
                </a:ln>
                <a:solidFill>
                  <a:srgbClr val="A9B7C6"/>
                </a:solidFill>
                <a:effectLst/>
                <a:latin typeface="JetBrains Mono"/>
              </a:rPr>
              <a:t>(cel2)</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Cels.insertar</a:t>
            </a:r>
            <a:r>
              <a:rPr kumimoji="0" lang="es-US" altLang="es-US" sz="900" b="0" i="0" u="none" strike="noStrike" cap="none" normalizeH="0" baseline="0" dirty="0">
                <a:ln>
                  <a:noFill/>
                </a:ln>
                <a:solidFill>
                  <a:srgbClr val="A9B7C6"/>
                </a:solidFill>
                <a:effectLst/>
                <a:latin typeface="JetBrains Mono"/>
              </a:rPr>
              <a:t>(cel3)</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Cels.insertar</a:t>
            </a:r>
            <a:r>
              <a:rPr kumimoji="0" lang="es-US" altLang="es-US" sz="900" b="0" i="0" u="none" strike="noStrike" cap="none" normalizeH="0" baseline="0" dirty="0">
                <a:ln>
                  <a:noFill/>
                </a:ln>
                <a:solidFill>
                  <a:srgbClr val="A9B7C6"/>
                </a:solidFill>
                <a:effectLst/>
                <a:latin typeface="JetBrains Mono"/>
              </a:rPr>
              <a:t>(cel4)</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Cels.insertar</a:t>
            </a:r>
            <a:r>
              <a:rPr kumimoji="0" lang="es-US" altLang="es-US" sz="900" b="0" i="0" u="none" strike="noStrike" cap="none" normalizeH="0" baseline="0" dirty="0">
                <a:ln>
                  <a:noFill/>
                </a:ln>
                <a:solidFill>
                  <a:srgbClr val="A9B7C6"/>
                </a:solidFill>
                <a:effectLst/>
                <a:latin typeface="JetBrains Mono"/>
              </a:rPr>
              <a:t>(cel5)</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808080"/>
                </a:solidFill>
                <a:effectLst/>
                <a:latin typeface="JetBrains Mono"/>
              </a:rPr>
              <a:t>//</a:t>
            </a:r>
            <a:r>
              <a:rPr kumimoji="0" lang="es-US" altLang="es-US" sz="900" b="0" i="0" u="none" strike="noStrike" cap="none" normalizeH="0" baseline="0" dirty="0" err="1">
                <a:ln>
                  <a:noFill/>
                </a:ln>
                <a:solidFill>
                  <a:srgbClr val="808080"/>
                </a:solidFill>
                <a:effectLst/>
                <a:latin typeface="JetBrains Mono"/>
              </a:rPr>
              <a:t>Cels.mostrar</a:t>
            </a:r>
            <a:r>
              <a:rPr kumimoji="0" lang="es-US" altLang="es-US" sz="900" b="0" i="0" u="none" strike="noStrike" cap="none" normalizeH="0" baseline="0" dirty="0">
                <a:ln>
                  <a:noFill/>
                </a:ln>
                <a:solidFill>
                  <a:srgbClr val="808080"/>
                </a:solidFill>
                <a:effectLst/>
                <a:latin typeface="JetBrains Mono"/>
              </a:rPr>
              <a:t>();</a:t>
            </a:r>
            <a:br>
              <a:rPr kumimoji="0" lang="es-US" altLang="es-US" sz="900" b="0" i="0" u="none" strike="noStrike" cap="none" normalizeH="0" baseline="0" dirty="0">
                <a:ln>
                  <a:noFill/>
                </a:ln>
                <a:solidFill>
                  <a:srgbClr val="808080"/>
                </a:solidFill>
                <a:effectLst/>
                <a:latin typeface="JetBrains Mono"/>
              </a:rPr>
            </a:br>
            <a:br>
              <a:rPr kumimoji="0" lang="es-US" altLang="es-US" sz="900" b="0" i="0" u="none" strike="noStrike" cap="none" normalizeH="0" baseline="0" dirty="0">
                <a:ln>
                  <a:noFill/>
                </a:ln>
                <a:solidFill>
                  <a:srgbClr val="808080"/>
                </a:solidFill>
                <a:effectLst/>
                <a:latin typeface="JetBrains Mono"/>
              </a:rPr>
            </a:br>
            <a:r>
              <a:rPr kumimoji="0" lang="es-US" altLang="es-US" sz="900" b="0" i="0" u="none" strike="noStrike" cap="none" normalizeH="0" baseline="0" dirty="0">
                <a:ln>
                  <a:noFill/>
                </a:ln>
                <a:solidFill>
                  <a:srgbClr val="808080"/>
                </a:solidFill>
                <a:effectLst/>
                <a:latin typeface="JetBrains Mono"/>
              </a:rPr>
              <a:t>//----------------------------------------------------------------------------------------------------------------------</a:t>
            </a:r>
            <a:br>
              <a:rPr kumimoji="0" lang="es-US" altLang="es-US" sz="900" b="0" i="0" u="none" strike="noStrike" cap="none" normalizeH="0" baseline="0" dirty="0">
                <a:ln>
                  <a:noFill/>
                </a:ln>
                <a:solidFill>
                  <a:srgbClr val="808080"/>
                </a:solidFill>
                <a:effectLst/>
                <a:latin typeface="JetBrains Mono"/>
              </a:rPr>
            </a:br>
            <a:r>
              <a:rPr kumimoji="0" lang="es-US" altLang="es-US" sz="900" b="0" i="0" u="none" strike="noStrike" cap="none" normalizeH="0" baseline="0" dirty="0">
                <a:ln>
                  <a:noFill/>
                </a:ln>
                <a:solidFill>
                  <a:srgbClr val="808080"/>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Accesorios Acc1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a:ln>
                  <a:noFill/>
                </a:ln>
                <a:solidFill>
                  <a:srgbClr val="A9B7C6"/>
                </a:solidFill>
                <a:effectLst/>
                <a:latin typeface="JetBrains Mono"/>
              </a:rPr>
              <a:t>Accesorios(</a:t>
            </a:r>
            <a:r>
              <a:rPr kumimoji="0" lang="es-US" altLang="es-US" sz="900" b="0" i="0" u="none" strike="noStrike" cap="none" normalizeH="0" baseline="0" dirty="0">
                <a:ln>
                  <a:noFill/>
                </a:ln>
                <a:solidFill>
                  <a:srgbClr val="6897BB"/>
                </a:solidFill>
                <a:effectLst/>
                <a:latin typeface="JetBrains Mono"/>
              </a:rPr>
              <a:t>1</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"Auriculares"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"20 bs"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Accesorios Acc2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a:ln>
                  <a:noFill/>
                </a:ln>
                <a:solidFill>
                  <a:srgbClr val="A9B7C6"/>
                </a:solidFill>
                <a:effectLst/>
                <a:latin typeface="JetBrains Mono"/>
              </a:rPr>
              <a:t>Accesorios(</a:t>
            </a:r>
            <a:r>
              <a:rPr kumimoji="0" lang="es-US" altLang="es-US" sz="900" b="0" i="0" u="none" strike="noStrike" cap="none" normalizeH="0" baseline="0" dirty="0">
                <a:ln>
                  <a:noFill/>
                </a:ln>
                <a:solidFill>
                  <a:srgbClr val="6897BB"/>
                </a:solidFill>
                <a:effectLst/>
                <a:latin typeface="JetBrains Mono"/>
              </a:rPr>
              <a:t>2</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err="1">
                <a:ln>
                  <a:noFill/>
                </a:ln>
                <a:solidFill>
                  <a:srgbClr val="6A8759"/>
                </a:solidFill>
                <a:effectLst/>
                <a:latin typeface="JetBrains Mono"/>
              </a:rPr>
              <a:t>Microfonos</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"15 bs"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Accesorios Acc3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a:ln>
                  <a:noFill/>
                </a:ln>
                <a:solidFill>
                  <a:srgbClr val="A9B7C6"/>
                </a:solidFill>
                <a:effectLst/>
                <a:latin typeface="JetBrains Mono"/>
              </a:rPr>
              <a:t>Accesorios(</a:t>
            </a:r>
            <a:r>
              <a:rPr kumimoji="0" lang="es-US" altLang="es-US" sz="900" b="0" i="0" u="none" strike="noStrike" cap="none" normalizeH="0" baseline="0" dirty="0">
                <a:ln>
                  <a:noFill/>
                </a:ln>
                <a:solidFill>
                  <a:srgbClr val="6897BB"/>
                </a:solidFill>
                <a:effectLst/>
                <a:latin typeface="JetBrains Mono"/>
              </a:rPr>
              <a:t>3</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"Parlantes"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"40 bs"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Accesorios Acc4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a:ln>
                  <a:noFill/>
                </a:ln>
                <a:solidFill>
                  <a:srgbClr val="A9B7C6"/>
                </a:solidFill>
                <a:effectLst/>
                <a:latin typeface="JetBrains Mono"/>
              </a:rPr>
              <a:t>Accesorios(</a:t>
            </a:r>
            <a:r>
              <a:rPr kumimoji="0" lang="es-US" altLang="es-US" sz="900" b="0" i="0" u="none" strike="noStrike" cap="none" normalizeH="0" baseline="0" dirty="0">
                <a:ln>
                  <a:noFill/>
                </a:ln>
                <a:solidFill>
                  <a:srgbClr val="6897BB"/>
                </a:solidFill>
                <a:effectLst/>
                <a:latin typeface="JetBrains Mono"/>
              </a:rPr>
              <a:t>4</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"Fundas"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"25 bs"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Accesorios Acc5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a:ln>
                  <a:noFill/>
                </a:ln>
                <a:solidFill>
                  <a:srgbClr val="A9B7C6"/>
                </a:solidFill>
                <a:effectLst/>
                <a:latin typeface="JetBrains Mono"/>
              </a:rPr>
              <a:t>Accesorios(</a:t>
            </a:r>
            <a:r>
              <a:rPr kumimoji="0" lang="es-US" altLang="es-US" sz="900" b="0" i="0" u="none" strike="noStrike" cap="none" normalizeH="0" baseline="0" dirty="0">
                <a:ln>
                  <a:noFill/>
                </a:ln>
                <a:solidFill>
                  <a:srgbClr val="6897BB"/>
                </a:solidFill>
                <a:effectLst/>
                <a:latin typeface="JetBrains Mono"/>
              </a:rPr>
              <a:t>5</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"Memoria 64Gb"</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"40 bs"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Cola_Accesorios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obje</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Cola_Accesorios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100</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obje.insertar</a:t>
            </a:r>
            <a:r>
              <a:rPr kumimoji="0" lang="es-US" altLang="es-US" sz="900" b="0" i="0" u="none" strike="noStrike" cap="none" normalizeH="0" baseline="0" dirty="0">
                <a:ln>
                  <a:noFill/>
                </a:ln>
                <a:solidFill>
                  <a:srgbClr val="A9B7C6"/>
                </a:solidFill>
                <a:effectLst/>
                <a:latin typeface="JetBrains Mono"/>
              </a:rPr>
              <a:t>(Acc1)</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obje.insertar</a:t>
            </a:r>
            <a:r>
              <a:rPr kumimoji="0" lang="es-US" altLang="es-US" sz="900" b="0" i="0" u="none" strike="noStrike" cap="none" normalizeH="0" baseline="0" dirty="0">
                <a:ln>
                  <a:noFill/>
                </a:ln>
                <a:solidFill>
                  <a:srgbClr val="A9B7C6"/>
                </a:solidFill>
                <a:effectLst/>
                <a:latin typeface="JetBrains Mono"/>
              </a:rPr>
              <a:t>(Acc2)</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obje.insertar</a:t>
            </a:r>
            <a:r>
              <a:rPr kumimoji="0" lang="es-US" altLang="es-US" sz="900" b="0" i="0" u="none" strike="noStrike" cap="none" normalizeH="0" baseline="0" dirty="0">
                <a:ln>
                  <a:noFill/>
                </a:ln>
                <a:solidFill>
                  <a:srgbClr val="A9B7C6"/>
                </a:solidFill>
                <a:effectLst/>
                <a:latin typeface="JetBrains Mono"/>
              </a:rPr>
              <a:t>(Acc3)</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obje.insertar</a:t>
            </a:r>
            <a:r>
              <a:rPr kumimoji="0" lang="es-US" altLang="es-US" sz="900" b="0" i="0" u="none" strike="noStrike" cap="none" normalizeH="0" baseline="0" dirty="0">
                <a:ln>
                  <a:noFill/>
                </a:ln>
                <a:solidFill>
                  <a:srgbClr val="A9B7C6"/>
                </a:solidFill>
                <a:effectLst/>
                <a:latin typeface="JetBrains Mono"/>
              </a:rPr>
              <a:t>(Acc4)</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obje.insertar</a:t>
            </a:r>
            <a:r>
              <a:rPr kumimoji="0" lang="es-US" altLang="es-US" sz="900" b="0" i="0" u="none" strike="noStrike" cap="none" normalizeH="0" baseline="0" dirty="0">
                <a:ln>
                  <a:noFill/>
                </a:ln>
                <a:solidFill>
                  <a:srgbClr val="A9B7C6"/>
                </a:solidFill>
                <a:effectLst/>
                <a:latin typeface="JetBrains Mono"/>
              </a:rPr>
              <a:t>(Acc5)</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808080"/>
                </a:solidFill>
                <a:effectLst/>
                <a:latin typeface="JetBrains Mono"/>
              </a:rPr>
              <a:t>//</a:t>
            </a:r>
            <a:r>
              <a:rPr kumimoji="0" lang="es-US" altLang="es-US" sz="900" b="0" i="0" u="none" strike="noStrike" cap="none" normalizeH="0" baseline="0" dirty="0" err="1">
                <a:ln>
                  <a:noFill/>
                </a:ln>
                <a:solidFill>
                  <a:srgbClr val="808080"/>
                </a:solidFill>
                <a:effectLst/>
                <a:latin typeface="JetBrains Mono"/>
              </a:rPr>
              <a:t>obje.mostrar</a:t>
            </a:r>
            <a:r>
              <a:rPr kumimoji="0" lang="es-US" altLang="es-US" sz="900" b="0" i="0" u="none" strike="noStrike" cap="none" normalizeH="0" baseline="0" dirty="0">
                <a:ln>
                  <a:noFill/>
                </a:ln>
                <a:solidFill>
                  <a:srgbClr val="808080"/>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pic>
        <p:nvPicPr>
          <p:cNvPr id="8" name="Imagen 7">
            <a:extLst>
              <a:ext uri="{FF2B5EF4-FFF2-40B4-BE49-F238E27FC236}">
                <a16:creationId xmlns:a16="http://schemas.microsoft.com/office/drawing/2014/main" id="{C03F24D9-69FD-A5A5-218B-D023AB366A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746" y="180260"/>
            <a:ext cx="2419350" cy="6610350"/>
          </a:xfrm>
          <a:prstGeom prst="rect">
            <a:avLst/>
          </a:prstGeom>
          <a:noFill/>
          <a:ln>
            <a:noFill/>
          </a:ln>
        </p:spPr>
      </p:pic>
      <p:pic>
        <p:nvPicPr>
          <p:cNvPr id="9" name="Imagen 8">
            <a:extLst>
              <a:ext uri="{FF2B5EF4-FFF2-40B4-BE49-F238E27FC236}">
                <a16:creationId xmlns:a16="http://schemas.microsoft.com/office/drawing/2014/main" id="{C81A1863-C775-A306-98FA-4A86A4CB0BB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45604" y="767013"/>
            <a:ext cx="2038350" cy="5676900"/>
          </a:xfrm>
          <a:prstGeom prst="rect">
            <a:avLst/>
          </a:prstGeom>
          <a:noFill/>
          <a:ln>
            <a:noFill/>
          </a:ln>
        </p:spPr>
      </p:pic>
      <p:sp>
        <p:nvSpPr>
          <p:cNvPr id="4" name="Rectangle 3">
            <a:extLst>
              <a:ext uri="{FF2B5EF4-FFF2-40B4-BE49-F238E27FC236}">
                <a16:creationId xmlns:a16="http://schemas.microsoft.com/office/drawing/2014/main" id="{07DE7A00-C340-777C-4ABB-4B8EB71DA4B3}"/>
              </a:ext>
            </a:extLst>
          </p:cNvPr>
          <p:cNvSpPr>
            <a:spLocks noChangeArrowheads="1"/>
          </p:cNvSpPr>
          <p:nvPr/>
        </p:nvSpPr>
        <p:spPr bwMode="auto">
          <a:xfrm>
            <a:off x="3120189" y="1845419"/>
            <a:ext cx="6304547" cy="78483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a:ln>
                  <a:noFill/>
                </a:ln>
                <a:solidFill>
                  <a:srgbClr val="A9B7C6"/>
                </a:solidFill>
                <a:effectLst/>
                <a:latin typeface="JetBrains Mono"/>
              </a:rPr>
              <a:t>Celulares cel1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Celulares(</a:t>
            </a:r>
            <a:r>
              <a:rPr kumimoji="0" lang="es-US" altLang="es-US" sz="900" b="0" i="0" u="none" strike="noStrike" cap="none" normalizeH="0" baseline="0">
                <a:ln>
                  <a:noFill/>
                </a:ln>
                <a:solidFill>
                  <a:srgbClr val="6897BB"/>
                </a:solidFill>
                <a:effectLst/>
                <a:latin typeface="JetBrains Mono"/>
              </a:rPr>
              <a:t>654653213</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"Samsung J7"</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"Samsung"</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"1200 bs"</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"Disponible"</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A9B7C6"/>
                </a:solidFill>
                <a:effectLst/>
                <a:latin typeface="JetBrains Mono"/>
              </a:rPr>
              <a:t>Celulares cel2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Celulares(</a:t>
            </a:r>
            <a:r>
              <a:rPr kumimoji="0" lang="es-US" altLang="es-US" sz="900" b="0" i="0" u="none" strike="noStrike" cap="none" normalizeH="0" baseline="0">
                <a:ln>
                  <a:noFill/>
                </a:ln>
                <a:solidFill>
                  <a:srgbClr val="6897BB"/>
                </a:solidFill>
                <a:effectLst/>
                <a:latin typeface="JetBrains Mono"/>
              </a:rPr>
              <a:t>645987946</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"Tecno camon 16"</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"Tecno"</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"900 bs"</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"Disponible"</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A9B7C6"/>
                </a:solidFill>
                <a:effectLst/>
                <a:latin typeface="JetBrains Mono"/>
              </a:rPr>
              <a:t>Celulares cel3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Celulares(</a:t>
            </a:r>
            <a:r>
              <a:rPr kumimoji="0" lang="es-US" altLang="es-US" sz="900" b="0" i="0" u="none" strike="noStrike" cap="none" normalizeH="0" baseline="0">
                <a:ln>
                  <a:noFill/>
                </a:ln>
                <a:solidFill>
                  <a:srgbClr val="6897BB"/>
                </a:solidFill>
                <a:effectLst/>
                <a:latin typeface="JetBrains Mono"/>
              </a:rPr>
              <a:t>987984654</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"Huawei p20 pro"</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"Huawei"</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"1000 bs"</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"Disponible"</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A9B7C6"/>
                </a:solidFill>
                <a:effectLst/>
                <a:latin typeface="JetBrains Mono"/>
              </a:rPr>
              <a:t>Celulares cel4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Celulares(</a:t>
            </a:r>
            <a:r>
              <a:rPr kumimoji="0" lang="es-US" altLang="es-US" sz="900" b="0" i="0" u="none" strike="noStrike" cap="none" normalizeH="0" baseline="0">
                <a:ln>
                  <a:noFill/>
                </a:ln>
                <a:solidFill>
                  <a:srgbClr val="6897BB"/>
                </a:solidFill>
                <a:effectLst/>
                <a:latin typeface="JetBrains Mono"/>
              </a:rPr>
              <a:t>546546548</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"Samsung Galaxy S10"</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"Samsung"</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"2500 bs"</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"Disponible"</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A9B7C6"/>
                </a:solidFill>
                <a:effectLst/>
                <a:latin typeface="JetBrains Mono"/>
              </a:rPr>
              <a:t>Celulares cel5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Celulares(</a:t>
            </a:r>
            <a:r>
              <a:rPr kumimoji="0" lang="es-US" altLang="es-US" sz="900" b="0" i="0" u="none" strike="noStrike" cap="none" normalizeH="0" baseline="0">
                <a:ln>
                  <a:noFill/>
                </a:ln>
                <a:solidFill>
                  <a:srgbClr val="6897BB"/>
                </a:solidFill>
                <a:effectLst/>
                <a:latin typeface="JetBrains Mono"/>
              </a:rPr>
              <a:t>654987984</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"Realme 8"</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"Realme"</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"1100 bs"</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"Disponible"</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endParaRPr kumimoji="0" lang="es-US" altLang="es-US" sz="1800" b="0" i="0" u="none" strike="noStrike" cap="none" normalizeH="0" baseline="0">
              <a:ln>
                <a:noFill/>
              </a:ln>
              <a:solidFill>
                <a:schemeClr val="tx1"/>
              </a:solidFill>
              <a:effectLst/>
              <a:latin typeface="Arial" panose="020B0604020202020204" pitchFamily="34" charset="0"/>
            </a:endParaRPr>
          </a:p>
        </p:txBody>
      </p:sp>
      <p:sp>
        <p:nvSpPr>
          <p:cNvPr id="6" name="Rectangle 4">
            <a:extLst>
              <a:ext uri="{FF2B5EF4-FFF2-40B4-BE49-F238E27FC236}">
                <a16:creationId xmlns:a16="http://schemas.microsoft.com/office/drawing/2014/main" id="{661EFE67-B776-2BEF-9323-F74A59D8777F}"/>
              </a:ext>
            </a:extLst>
          </p:cNvPr>
          <p:cNvSpPr>
            <a:spLocks noChangeArrowheads="1"/>
          </p:cNvSpPr>
          <p:nvPr/>
        </p:nvSpPr>
        <p:spPr bwMode="auto">
          <a:xfrm>
            <a:off x="3120189" y="4109028"/>
            <a:ext cx="6312567" cy="78483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a:ln>
                  <a:noFill/>
                </a:ln>
                <a:solidFill>
                  <a:srgbClr val="A9B7C6"/>
                </a:solidFill>
                <a:effectLst/>
                <a:latin typeface="JetBrains Mono"/>
              </a:rPr>
              <a:t>Accesorios Acc1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Accesorios(</a:t>
            </a:r>
            <a:r>
              <a:rPr kumimoji="0" lang="es-US" altLang="es-US" sz="900" b="0" i="0" u="none" strike="noStrike" cap="none" normalizeH="0" baseline="0">
                <a:ln>
                  <a:noFill/>
                </a:ln>
                <a:solidFill>
                  <a:srgbClr val="6897BB"/>
                </a:solidFill>
                <a:effectLst/>
                <a:latin typeface="JetBrains Mono"/>
              </a:rPr>
              <a:t>1</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"Auriculares"</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"20 bs"</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"Disponible"</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A9B7C6"/>
                </a:solidFill>
                <a:effectLst/>
                <a:latin typeface="JetBrains Mono"/>
              </a:rPr>
              <a:t>Accesorios Acc2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Accesorios(</a:t>
            </a:r>
            <a:r>
              <a:rPr kumimoji="0" lang="es-US" altLang="es-US" sz="900" b="0" i="0" u="none" strike="noStrike" cap="none" normalizeH="0" baseline="0">
                <a:ln>
                  <a:noFill/>
                </a:ln>
                <a:solidFill>
                  <a:srgbClr val="6897BB"/>
                </a:solidFill>
                <a:effectLst/>
                <a:latin typeface="JetBrains Mono"/>
              </a:rPr>
              <a:t>2</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"Microfonos"</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"15 bs"</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"Disponible"</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A9B7C6"/>
                </a:solidFill>
                <a:effectLst/>
                <a:latin typeface="JetBrains Mono"/>
              </a:rPr>
              <a:t>Accesorios Acc3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Accesorios(</a:t>
            </a:r>
            <a:r>
              <a:rPr kumimoji="0" lang="es-US" altLang="es-US" sz="900" b="0" i="0" u="none" strike="noStrike" cap="none" normalizeH="0" baseline="0">
                <a:ln>
                  <a:noFill/>
                </a:ln>
                <a:solidFill>
                  <a:srgbClr val="6897BB"/>
                </a:solidFill>
                <a:effectLst/>
                <a:latin typeface="JetBrains Mono"/>
              </a:rPr>
              <a:t>3</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"Parlantes"</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"40 bs"</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"Disponible"</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A9B7C6"/>
                </a:solidFill>
                <a:effectLst/>
                <a:latin typeface="JetBrains Mono"/>
              </a:rPr>
              <a:t>Accesorios Acc4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Accesorios(</a:t>
            </a:r>
            <a:r>
              <a:rPr kumimoji="0" lang="es-US" altLang="es-US" sz="900" b="0" i="0" u="none" strike="noStrike" cap="none" normalizeH="0" baseline="0">
                <a:ln>
                  <a:noFill/>
                </a:ln>
                <a:solidFill>
                  <a:srgbClr val="6897BB"/>
                </a:solidFill>
                <a:effectLst/>
                <a:latin typeface="JetBrains Mono"/>
              </a:rPr>
              <a:t>4</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"Fundas"</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"25 bs"</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"Disponible"</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A9B7C6"/>
                </a:solidFill>
                <a:effectLst/>
                <a:latin typeface="JetBrains Mono"/>
              </a:rPr>
              <a:t>Accesorios Acc5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Accesorios(</a:t>
            </a:r>
            <a:r>
              <a:rPr kumimoji="0" lang="es-US" altLang="es-US" sz="900" b="0" i="0" u="none" strike="noStrike" cap="none" normalizeH="0" baseline="0">
                <a:ln>
                  <a:noFill/>
                </a:ln>
                <a:solidFill>
                  <a:srgbClr val="6897BB"/>
                </a:solidFill>
                <a:effectLst/>
                <a:latin typeface="JetBrains Mono"/>
              </a:rPr>
              <a:t>5</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"Memoria 64Gb"</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"40 bs"</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"Disponible"</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endParaRPr kumimoji="0" lang="es-US" altLang="es-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1168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2" name="Rectangle 1">
            <a:extLst>
              <a:ext uri="{FF2B5EF4-FFF2-40B4-BE49-F238E27FC236}">
                <a16:creationId xmlns:a16="http://schemas.microsoft.com/office/drawing/2014/main" id="{256908CB-903A-E0DB-6E5A-B37BBCD3145B}"/>
              </a:ext>
            </a:extLst>
          </p:cNvPr>
          <p:cNvSpPr>
            <a:spLocks noChangeArrowheads="1"/>
          </p:cNvSpPr>
          <p:nvPr/>
        </p:nvSpPr>
        <p:spPr bwMode="auto">
          <a:xfrm>
            <a:off x="3052012" y="760708"/>
            <a:ext cx="5434264" cy="46628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a:ln>
                  <a:noFill/>
                </a:ln>
                <a:solidFill>
                  <a:srgbClr val="808080"/>
                </a:solidFill>
                <a:effectLst/>
                <a:latin typeface="JetBrains Mono"/>
              </a:rPr>
              <a:t>//----------------------------------------------------------------------------------------------------------------------</a:t>
            </a:r>
            <a:br>
              <a:rPr kumimoji="0" lang="es-US" altLang="es-US" sz="900" b="0" i="0" u="none" strike="noStrike" cap="none" normalizeH="0" baseline="0">
                <a:ln>
                  <a:noFill/>
                </a:ln>
                <a:solidFill>
                  <a:srgbClr val="808080"/>
                </a:solidFill>
                <a:effectLst/>
                <a:latin typeface="JetBrains Mono"/>
              </a:rPr>
            </a:br>
            <a:br>
              <a:rPr kumimoji="0" lang="es-US" altLang="es-US" sz="900" b="0" i="0" u="none" strike="noStrike" cap="none" normalizeH="0" baseline="0">
                <a:ln>
                  <a:noFill/>
                </a:ln>
                <a:solidFill>
                  <a:srgbClr val="808080"/>
                </a:solidFill>
                <a:effectLst/>
                <a:latin typeface="JetBrains Mono"/>
              </a:rPr>
            </a:br>
            <a:r>
              <a:rPr kumimoji="0" lang="es-US" altLang="es-US" sz="900" b="0" i="0" u="none" strike="noStrike" cap="none" normalizeH="0" baseline="0">
                <a:ln>
                  <a:noFill/>
                </a:ln>
                <a:solidFill>
                  <a:srgbClr val="808080"/>
                </a:solidFill>
                <a:effectLst/>
                <a:latin typeface="JetBrains Mono"/>
              </a:rPr>
              <a:t>        </a:t>
            </a:r>
            <a:r>
              <a:rPr kumimoji="0" lang="es-US" altLang="es-US" sz="900" b="0" i="0" u="none" strike="noStrike" cap="none" normalizeH="0" baseline="0">
                <a:ln>
                  <a:noFill/>
                </a:ln>
                <a:solidFill>
                  <a:srgbClr val="A9B7C6"/>
                </a:solidFill>
                <a:effectLst/>
                <a:latin typeface="JetBrains Mono"/>
              </a:rPr>
              <a:t>Clientes cli1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Clientes(</a:t>
            </a:r>
            <a:r>
              <a:rPr kumimoji="0" lang="es-US" altLang="es-US" sz="900" b="0" i="0" u="none" strike="noStrike" cap="none" normalizeH="0" baseline="0">
                <a:ln>
                  <a:noFill/>
                </a:ln>
                <a:solidFill>
                  <a:srgbClr val="6897BB"/>
                </a:solidFill>
                <a:effectLst/>
                <a:latin typeface="JetBrains Mono"/>
              </a:rPr>
              <a:t>1</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"Juan"</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"Mamani"</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"14956854LP"</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Clientes cli2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Clientes(</a:t>
            </a:r>
            <a:r>
              <a:rPr kumimoji="0" lang="es-US" altLang="es-US" sz="900" b="0" i="0" u="none" strike="noStrike" cap="none" normalizeH="0" baseline="0">
                <a:ln>
                  <a:noFill/>
                </a:ln>
                <a:solidFill>
                  <a:srgbClr val="6897BB"/>
                </a:solidFill>
                <a:effectLst/>
                <a:latin typeface="JetBrains Mono"/>
              </a:rPr>
              <a:t>2</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"Carlos"</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"Torrez"</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"16654654LP"</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Clientes cli3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Clientes(</a:t>
            </a:r>
            <a:r>
              <a:rPr kumimoji="0" lang="es-US" altLang="es-US" sz="900" b="0" i="0" u="none" strike="noStrike" cap="none" normalizeH="0" baseline="0">
                <a:ln>
                  <a:noFill/>
                </a:ln>
                <a:solidFill>
                  <a:srgbClr val="6897BB"/>
                </a:solidFill>
                <a:effectLst/>
                <a:latin typeface="JetBrains Mono"/>
              </a:rPr>
              <a:t>3</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"Jose"</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"Quispe"</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"6546651564SC"</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Clientes cli4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Clientes(</a:t>
            </a:r>
            <a:r>
              <a:rPr kumimoji="0" lang="es-US" altLang="es-US" sz="900" b="0" i="0" u="none" strike="noStrike" cap="none" normalizeH="0" baseline="0">
                <a:ln>
                  <a:noFill/>
                </a:ln>
                <a:solidFill>
                  <a:srgbClr val="6897BB"/>
                </a:solidFill>
                <a:effectLst/>
                <a:latin typeface="JetBrains Mono"/>
              </a:rPr>
              <a:t>4</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"Ruben"</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"Mamani"</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"3243546564LP"</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Clientes cli5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Clientes(</a:t>
            </a:r>
            <a:r>
              <a:rPr kumimoji="0" lang="es-US" altLang="es-US" sz="900" b="0" i="0" u="none" strike="noStrike" cap="none" normalizeH="0" baseline="0">
                <a:ln>
                  <a:noFill/>
                </a:ln>
                <a:solidFill>
                  <a:srgbClr val="6897BB"/>
                </a:solidFill>
                <a:effectLst/>
                <a:latin typeface="JetBrains Mono"/>
              </a:rPr>
              <a:t>5</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"Alicia"</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"Flores"</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"64654986SC"</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Pila_Clientes Clients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Pila_Clientes(</a:t>
            </a:r>
            <a:r>
              <a:rPr kumimoji="0" lang="es-US" altLang="es-US" sz="900" b="0" i="0" u="none" strike="noStrike" cap="none" normalizeH="0" baseline="0">
                <a:ln>
                  <a:noFill/>
                </a:ln>
                <a:solidFill>
                  <a:srgbClr val="6897BB"/>
                </a:solidFill>
                <a:effectLst/>
                <a:latin typeface="JetBrains Mono"/>
              </a:rPr>
              <a:t>100</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Clients.adicionar(cli1)</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Clients.adicionar(cli2)</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Clients.adicionar(cli3)</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Clients.adicionar(cli4)</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Clients.adicionar(cli5)</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808080"/>
                </a:solidFill>
                <a:effectLst/>
                <a:latin typeface="JetBrains Mono"/>
              </a:rPr>
              <a:t>//Clients.mostrar();</a:t>
            </a:r>
            <a:br>
              <a:rPr kumimoji="0" lang="es-US" altLang="es-US" sz="900" b="0" i="0" u="none" strike="noStrike" cap="none" normalizeH="0" baseline="0">
                <a:ln>
                  <a:noFill/>
                </a:ln>
                <a:solidFill>
                  <a:srgbClr val="808080"/>
                </a:solidFill>
                <a:effectLst/>
                <a:latin typeface="JetBrains Mono"/>
              </a:rPr>
            </a:br>
            <a:br>
              <a:rPr kumimoji="0" lang="es-US" altLang="es-US" sz="900" b="0" i="0" u="none" strike="noStrike" cap="none" normalizeH="0" baseline="0">
                <a:ln>
                  <a:noFill/>
                </a:ln>
                <a:solidFill>
                  <a:srgbClr val="808080"/>
                </a:solidFill>
                <a:effectLst/>
                <a:latin typeface="JetBrains Mono"/>
              </a:rPr>
            </a:br>
            <a:r>
              <a:rPr kumimoji="0" lang="es-US" altLang="es-US" sz="900" b="0" i="0" u="none" strike="noStrike" cap="none" normalizeH="0" baseline="0">
                <a:ln>
                  <a:noFill/>
                </a:ln>
                <a:solidFill>
                  <a:srgbClr val="808080"/>
                </a:solidFill>
                <a:effectLst/>
                <a:latin typeface="JetBrains Mono"/>
              </a:rPr>
              <a:t>//----------------------------------------------------------------------------------------------------------------------</a:t>
            </a:r>
            <a:br>
              <a:rPr kumimoji="0" lang="es-US" altLang="es-US" sz="900" b="0" i="0" u="none" strike="noStrike" cap="none" normalizeH="0" baseline="0">
                <a:ln>
                  <a:noFill/>
                </a:ln>
                <a:solidFill>
                  <a:srgbClr val="808080"/>
                </a:solidFill>
                <a:effectLst/>
                <a:latin typeface="JetBrains Mono"/>
              </a:rPr>
            </a:br>
            <a:br>
              <a:rPr kumimoji="0" lang="es-US" altLang="es-US" sz="900" b="0" i="0" u="none" strike="noStrike" cap="none" normalizeH="0" baseline="0">
                <a:ln>
                  <a:noFill/>
                </a:ln>
                <a:solidFill>
                  <a:srgbClr val="808080"/>
                </a:solidFill>
                <a:effectLst/>
                <a:latin typeface="JetBrains Mono"/>
              </a:rPr>
            </a:br>
            <a:r>
              <a:rPr kumimoji="0" lang="es-US" altLang="es-US" sz="900" b="0" i="0" u="none" strike="noStrike" cap="none" normalizeH="0" baseline="0">
                <a:ln>
                  <a:noFill/>
                </a:ln>
                <a:solidFill>
                  <a:srgbClr val="808080"/>
                </a:solidFill>
                <a:effectLst/>
                <a:latin typeface="JetBrains Mono"/>
              </a:rPr>
              <a:t>        </a:t>
            </a:r>
            <a:r>
              <a:rPr kumimoji="0" lang="es-US" altLang="es-US" sz="900" b="0" i="0" u="none" strike="noStrike" cap="none" normalizeH="0" baseline="0">
                <a:ln>
                  <a:noFill/>
                </a:ln>
                <a:solidFill>
                  <a:srgbClr val="A9B7C6"/>
                </a:solidFill>
                <a:effectLst/>
                <a:latin typeface="JetBrains Mono"/>
              </a:rPr>
              <a:t>Personal Emp1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Personal(</a:t>
            </a:r>
            <a:r>
              <a:rPr kumimoji="0" lang="es-US" altLang="es-US" sz="900" b="0" i="0" u="none" strike="noStrike" cap="none" normalizeH="0" baseline="0">
                <a:ln>
                  <a:noFill/>
                </a:ln>
                <a:solidFill>
                  <a:srgbClr val="6A8759"/>
                </a:solidFill>
                <a:effectLst/>
                <a:latin typeface="JetBrains Mono"/>
              </a:rPr>
              <a:t>"Administrador"</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"Rodrigo"</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"Quispe"</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"65489566LP"</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897BB"/>
                </a:solidFill>
                <a:effectLst/>
                <a:latin typeface="JetBrains Mono"/>
              </a:rPr>
              <a:t>75695654</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Personal Emp2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Personal(</a:t>
            </a:r>
            <a:r>
              <a:rPr kumimoji="0" lang="es-US" altLang="es-US" sz="900" b="0" i="0" u="none" strike="noStrike" cap="none" normalizeH="0" baseline="0">
                <a:ln>
                  <a:noFill/>
                </a:ln>
                <a:solidFill>
                  <a:srgbClr val="6A8759"/>
                </a:solidFill>
                <a:effectLst/>
                <a:latin typeface="JetBrains Mono"/>
              </a:rPr>
              <a:t>"Empleado"</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"Julian"</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"Mamani"</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"656487954SC"</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897BB"/>
                </a:solidFill>
                <a:effectLst/>
                <a:latin typeface="JetBrains Mono"/>
              </a:rPr>
              <a:t>78964532</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Personal Emp3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Personal(</a:t>
            </a:r>
            <a:r>
              <a:rPr kumimoji="0" lang="es-US" altLang="es-US" sz="900" b="0" i="0" u="none" strike="noStrike" cap="none" normalizeH="0" baseline="0">
                <a:ln>
                  <a:noFill/>
                </a:ln>
                <a:solidFill>
                  <a:srgbClr val="6A8759"/>
                </a:solidFill>
                <a:effectLst/>
                <a:latin typeface="JetBrains Mono"/>
              </a:rPr>
              <a:t>"Empleado"</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"Jorge"</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"Nitale"</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"987945665SC"</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897BB"/>
                </a:solidFill>
                <a:effectLst/>
                <a:latin typeface="JetBrains Mono"/>
              </a:rPr>
              <a:t>69765465</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Personal Emp4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Personal(</a:t>
            </a:r>
            <a:r>
              <a:rPr kumimoji="0" lang="es-US" altLang="es-US" sz="900" b="0" i="0" u="none" strike="noStrike" cap="none" normalizeH="0" baseline="0">
                <a:ln>
                  <a:noFill/>
                </a:ln>
                <a:solidFill>
                  <a:srgbClr val="6A8759"/>
                </a:solidFill>
                <a:effectLst/>
                <a:latin typeface="JetBrains Mono"/>
              </a:rPr>
              <a:t>"Gerente"</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"Razor"</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"Tempest"</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"98798456LP"</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897BB"/>
                </a:solidFill>
                <a:effectLst/>
                <a:latin typeface="JetBrains Mono"/>
              </a:rPr>
              <a:t>79865546</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Personal Emp5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Personal(</a:t>
            </a:r>
            <a:r>
              <a:rPr kumimoji="0" lang="es-US" altLang="es-US" sz="900" b="0" i="0" u="none" strike="noStrike" cap="none" normalizeH="0" baseline="0">
                <a:ln>
                  <a:noFill/>
                </a:ln>
                <a:solidFill>
                  <a:srgbClr val="6A8759"/>
                </a:solidFill>
                <a:effectLst/>
                <a:latin typeface="JetBrains Mono"/>
              </a:rPr>
              <a:t>"Conserje"</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"Bruno"</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"Flores"</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"3646789LP"</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897BB"/>
                </a:solidFill>
                <a:effectLst/>
                <a:latin typeface="JetBrains Mono"/>
              </a:rPr>
              <a:t>64896521</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Pila_personal Perso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Pila_personal(</a:t>
            </a:r>
            <a:r>
              <a:rPr kumimoji="0" lang="es-US" altLang="es-US" sz="900" b="0" i="0" u="none" strike="noStrike" cap="none" normalizeH="0" baseline="0">
                <a:ln>
                  <a:noFill/>
                </a:ln>
                <a:solidFill>
                  <a:srgbClr val="6897BB"/>
                </a:solidFill>
                <a:effectLst/>
                <a:latin typeface="JetBrains Mono"/>
              </a:rPr>
              <a:t>100</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Perso.adicionar(Emp1)</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Perso.adicionar(Emp2)</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Perso.adicionar(Emp3)</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Perso.adicionar(Emp4)</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Perso.adicionar(Emp5)</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808080"/>
                </a:solidFill>
                <a:effectLst/>
                <a:latin typeface="JetBrains Mono"/>
              </a:rPr>
              <a:t>//Perso.mostrar();</a:t>
            </a:r>
            <a:endParaRPr kumimoji="0" lang="es-US" altLang="es-US" sz="1800" b="0" i="0" u="none" strike="noStrike" cap="none" normalizeH="0" baseline="0">
              <a:ln>
                <a:noFill/>
              </a:ln>
              <a:solidFill>
                <a:schemeClr val="tx1"/>
              </a:solidFill>
              <a:effectLst/>
              <a:latin typeface="Arial" panose="020B0604020202020204" pitchFamily="34" charset="0"/>
            </a:endParaRPr>
          </a:p>
        </p:txBody>
      </p:sp>
      <p:pic>
        <p:nvPicPr>
          <p:cNvPr id="3" name="Imagen 2">
            <a:extLst>
              <a:ext uri="{FF2B5EF4-FFF2-40B4-BE49-F238E27FC236}">
                <a16:creationId xmlns:a16="http://schemas.microsoft.com/office/drawing/2014/main" id="{2CEDE892-231B-02F9-FFD0-49A8AFABFA3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7382" y="210416"/>
            <a:ext cx="1343882" cy="6195090"/>
          </a:xfrm>
          <a:prstGeom prst="rect">
            <a:avLst/>
          </a:prstGeom>
          <a:noFill/>
          <a:ln>
            <a:noFill/>
          </a:ln>
        </p:spPr>
      </p:pic>
      <p:pic>
        <p:nvPicPr>
          <p:cNvPr id="4" name="Imagen 3">
            <a:extLst>
              <a:ext uri="{FF2B5EF4-FFF2-40B4-BE49-F238E27FC236}">
                <a16:creationId xmlns:a16="http://schemas.microsoft.com/office/drawing/2014/main" id="{5C34E0E2-C5E3-45E3-85E7-76C92D70076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587024" y="214447"/>
            <a:ext cx="1641928" cy="6429105"/>
          </a:xfrm>
          <a:prstGeom prst="rect">
            <a:avLst/>
          </a:prstGeom>
          <a:noFill/>
          <a:ln>
            <a:noFill/>
          </a:ln>
        </p:spPr>
      </p:pic>
    </p:spTree>
    <p:extLst>
      <p:ext uri="{BB962C8B-B14F-4D97-AF65-F5344CB8AC3E}">
        <p14:creationId xmlns:p14="http://schemas.microsoft.com/office/powerpoint/2010/main" val="1308272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2" name="Rectangle 1">
            <a:extLst>
              <a:ext uri="{FF2B5EF4-FFF2-40B4-BE49-F238E27FC236}">
                <a16:creationId xmlns:a16="http://schemas.microsoft.com/office/drawing/2014/main" id="{6458AB18-D2A4-4EF7-3ECE-DE919C4A854E}"/>
              </a:ext>
            </a:extLst>
          </p:cNvPr>
          <p:cNvSpPr>
            <a:spLocks noChangeArrowheads="1"/>
          </p:cNvSpPr>
          <p:nvPr/>
        </p:nvSpPr>
        <p:spPr bwMode="auto">
          <a:xfrm>
            <a:off x="1331651" y="1284112"/>
            <a:ext cx="5577639" cy="32778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static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CelularesVendidos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Ncels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modelo</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Venta)</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 Aux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100</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Ncels.esVacio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Celulares </a:t>
            </a:r>
            <a:r>
              <a:rPr kumimoji="0" lang="es-US" altLang="es-US" sz="900" b="0" i="0" u="none" strike="noStrike" cap="none" normalizeH="0" baseline="0" dirty="0" err="1">
                <a:ln>
                  <a:noFill/>
                </a:ln>
                <a:solidFill>
                  <a:srgbClr val="A9B7C6"/>
                </a:solidFill>
                <a:effectLst/>
                <a:latin typeface="JetBrains Mono"/>
              </a:rPr>
              <a:t>DatoMod</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A9B7C6"/>
                </a:solidFill>
                <a:effectLst/>
                <a:latin typeface="JetBrains Mono"/>
              </a:rPr>
              <a:t>Ncels.eliminar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DatoMod.getMarca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equals</a:t>
            </a:r>
            <a:r>
              <a:rPr kumimoji="0" lang="es-US" altLang="es-US" sz="900" b="0" i="0" u="none" strike="noStrike" cap="none" normalizeH="0" baseline="0" dirty="0">
                <a:ln>
                  <a:noFill/>
                </a:ln>
                <a:solidFill>
                  <a:srgbClr val="A9B7C6"/>
                </a:solidFill>
                <a:effectLst/>
                <a:latin typeface="JetBrains Mono"/>
              </a:rPr>
              <a:t>(modelo) &amp;&amp; </a:t>
            </a:r>
            <a:r>
              <a:rPr kumimoji="0" lang="es-US" altLang="es-US" sz="900" b="0" i="0" u="none" strike="noStrike" cap="none" normalizeH="0" baseline="0" dirty="0" err="1">
                <a:ln>
                  <a:noFill/>
                </a:ln>
                <a:solidFill>
                  <a:srgbClr val="A9B7C6"/>
                </a:solidFill>
                <a:effectLst/>
                <a:latin typeface="JetBrains Mono"/>
              </a:rPr>
              <a:t>DatoMod.getPrecio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equals</a:t>
            </a:r>
            <a:r>
              <a:rPr kumimoji="0" lang="es-US" altLang="es-US" sz="900" b="0" i="0" u="none" strike="noStrike" cap="none" normalizeH="0" baseline="0" dirty="0">
                <a:ln>
                  <a:noFill/>
                </a:ln>
                <a:solidFill>
                  <a:srgbClr val="A9B7C6"/>
                </a:solidFill>
                <a:effectLst/>
                <a:latin typeface="JetBrains Mono"/>
              </a:rPr>
              <a:t>(Venta)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DatoMod.setPrecio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"Vendido"</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Aux.insertar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DatoMod</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Aux.insertar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DatoMod</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Aux.esVacio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Ncels.insertar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Aux.eliminar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Ncels.mostrar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C06545E5-54F9-DAF1-E03A-667CC99E6B04}"/>
              </a:ext>
            </a:extLst>
          </p:cNvPr>
          <p:cNvSpPr>
            <a:spLocks noChangeArrowheads="1"/>
          </p:cNvSpPr>
          <p:nvPr/>
        </p:nvSpPr>
        <p:spPr bwMode="auto">
          <a:xfrm>
            <a:off x="7283903" y="486812"/>
            <a:ext cx="3461657" cy="1538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1000" b="0" i="1" u="none" strike="noStrike" cap="none" normalizeH="0" baseline="0">
                <a:ln>
                  <a:noFill/>
                </a:ln>
                <a:solidFill>
                  <a:srgbClr val="A9B7C6"/>
                </a:solidFill>
                <a:effectLst/>
                <a:latin typeface="Arial Unicode MS"/>
                <a:ea typeface="Times New Roman" panose="02020603050405020304" pitchFamily="18" charset="0"/>
                <a:cs typeface="Courier New" panose="02070309020205020404" pitchFamily="49" charset="0"/>
              </a:rPr>
              <a:t>CelularesVendidos</a:t>
            </a:r>
            <a:r>
              <a:rPr kumimoji="0" lang="es-US" altLang="es-US" sz="1000" b="0" i="0" u="none" strike="noStrike" cap="none" normalizeH="0" baseline="0">
                <a:ln>
                  <a:noFill/>
                </a:ln>
                <a:solidFill>
                  <a:srgbClr val="A9B7C6"/>
                </a:solidFill>
                <a:effectLst/>
                <a:latin typeface="Arial Unicode MS"/>
                <a:ea typeface="Times New Roman" panose="02020603050405020304" pitchFamily="18" charset="0"/>
                <a:cs typeface="Courier New" panose="02070309020205020404" pitchFamily="49" charset="0"/>
              </a:rPr>
              <a:t>(Cels</a:t>
            </a:r>
            <a:r>
              <a:rPr kumimoji="0" lang="es-US" altLang="es-US" sz="1000" b="0" i="0" u="none" strike="noStrike" cap="none" normalizeH="0" baseline="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a:ln>
                  <a:noFill/>
                </a:ln>
                <a:solidFill>
                  <a:srgbClr val="6A8759"/>
                </a:solidFill>
                <a:effectLst/>
                <a:latin typeface="Arial Unicode MS"/>
                <a:ea typeface="Times New Roman" panose="02020603050405020304" pitchFamily="18" charset="0"/>
                <a:cs typeface="Courier New" panose="02070309020205020404" pitchFamily="49" charset="0"/>
              </a:rPr>
              <a:t>"Samsung J7"</a:t>
            </a:r>
            <a:r>
              <a:rPr kumimoji="0" lang="es-US" altLang="es-US" sz="1000" b="0" i="0" u="none" strike="noStrike" cap="none" normalizeH="0" baseline="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a:ln>
                  <a:noFill/>
                </a:ln>
                <a:solidFill>
                  <a:srgbClr val="6A8759"/>
                </a:solidFill>
                <a:effectLst/>
                <a:latin typeface="Arial Unicode MS"/>
                <a:ea typeface="Times New Roman" panose="02020603050405020304" pitchFamily="18" charset="0"/>
                <a:cs typeface="Courier New" panose="02070309020205020404" pitchFamily="49" charset="0"/>
              </a:rPr>
              <a:t>"1200 bs"</a:t>
            </a:r>
            <a:r>
              <a:rPr kumimoji="0" lang="es-US" altLang="es-US" sz="1000" b="0" i="0" u="none" strike="noStrike" cap="none" normalizeH="0" baseline="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a:ln>
                  <a:noFill/>
                </a:ln>
                <a:solidFill>
                  <a:srgbClr val="CC7832"/>
                </a:solidFill>
                <a:effectLst/>
                <a:latin typeface="Arial Unicode MS"/>
                <a:ea typeface="Times New Roman" panose="02020603050405020304" pitchFamily="18" charset="0"/>
                <a:cs typeface="Courier New" panose="02070309020205020404" pitchFamily="49" charset="0"/>
              </a:rPr>
              <a:t>;</a:t>
            </a:r>
            <a:r>
              <a:rPr kumimoji="0" lang="es-US" altLang="es-US" sz="800" b="0" i="0" u="none" strike="noStrike" cap="none" normalizeH="0" baseline="0">
                <a:ln>
                  <a:noFill/>
                </a:ln>
                <a:solidFill>
                  <a:schemeClr val="tx1"/>
                </a:solidFill>
                <a:effectLst/>
              </a:rPr>
              <a:t> </a:t>
            </a:r>
            <a:endParaRPr kumimoji="0" lang="es-US" altLang="es-US" sz="1800" b="0" i="0" u="none" strike="noStrike" cap="none" normalizeH="0" baseline="0">
              <a:ln>
                <a:noFill/>
              </a:ln>
              <a:solidFill>
                <a:schemeClr val="tx1"/>
              </a:solidFill>
              <a:effectLst/>
              <a:latin typeface="Arial" panose="020B0604020202020204" pitchFamily="34" charset="0"/>
            </a:endParaRPr>
          </a:p>
        </p:txBody>
      </p:sp>
      <p:pic>
        <p:nvPicPr>
          <p:cNvPr id="4" name="Imagen 3">
            <a:extLst>
              <a:ext uri="{FF2B5EF4-FFF2-40B4-BE49-F238E27FC236}">
                <a16:creationId xmlns:a16="http://schemas.microsoft.com/office/drawing/2014/main" id="{8C44E1EE-E2D0-269D-1821-E1F5A36BB43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32082" y="1053926"/>
            <a:ext cx="2165350" cy="5575300"/>
          </a:xfrm>
          <a:prstGeom prst="rect">
            <a:avLst/>
          </a:prstGeom>
          <a:noFill/>
          <a:ln>
            <a:noFill/>
          </a:ln>
        </p:spPr>
      </p:pic>
      <p:sp>
        <p:nvSpPr>
          <p:cNvPr id="5" name="Rectángulo 4">
            <a:extLst>
              <a:ext uri="{FF2B5EF4-FFF2-40B4-BE49-F238E27FC236}">
                <a16:creationId xmlns:a16="http://schemas.microsoft.com/office/drawing/2014/main" id="{AF1EAFD1-1557-3496-43D9-F41166F8F29A}"/>
              </a:ext>
            </a:extLst>
          </p:cNvPr>
          <p:cNvSpPr/>
          <p:nvPr/>
        </p:nvSpPr>
        <p:spPr>
          <a:xfrm>
            <a:off x="8172450" y="1624693"/>
            <a:ext cx="2032907" cy="8572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a:p>
        </p:txBody>
      </p:sp>
    </p:spTree>
    <p:extLst>
      <p:ext uri="{BB962C8B-B14F-4D97-AF65-F5344CB8AC3E}">
        <p14:creationId xmlns:p14="http://schemas.microsoft.com/office/powerpoint/2010/main" val="3517493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2" name="Rectangle 1">
            <a:extLst>
              <a:ext uri="{FF2B5EF4-FFF2-40B4-BE49-F238E27FC236}">
                <a16:creationId xmlns:a16="http://schemas.microsoft.com/office/drawing/2014/main" id="{FF25ACA5-24E0-880A-1FCA-274EC2520550}"/>
              </a:ext>
            </a:extLst>
          </p:cNvPr>
          <p:cNvSpPr>
            <a:spLocks noChangeArrowheads="1"/>
          </p:cNvSpPr>
          <p:nvPr/>
        </p:nvSpPr>
        <p:spPr bwMode="auto">
          <a:xfrm>
            <a:off x="870284" y="691206"/>
            <a:ext cx="5402179" cy="32778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static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AccesoriosVendidos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Cola_Accesorios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NAcc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modelo</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Venta)</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Cola_Accesorios</a:t>
            </a:r>
            <a:r>
              <a:rPr kumimoji="0" lang="es-US" altLang="es-US" sz="900" b="0" i="0" u="none" strike="noStrike" cap="none" normalizeH="0" baseline="0" dirty="0">
                <a:ln>
                  <a:noFill/>
                </a:ln>
                <a:solidFill>
                  <a:srgbClr val="A9B7C6"/>
                </a:solidFill>
                <a:effectLst/>
                <a:latin typeface="JetBrains Mono"/>
              </a:rPr>
              <a:t> Aux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Cola_Accesorios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100</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NAcc.esVacio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Accesorios </a:t>
            </a:r>
            <a:r>
              <a:rPr kumimoji="0" lang="es-US" altLang="es-US" sz="900" b="0" i="0" u="none" strike="noStrike" cap="none" normalizeH="0" baseline="0" dirty="0" err="1">
                <a:ln>
                  <a:noFill/>
                </a:ln>
                <a:solidFill>
                  <a:srgbClr val="A9B7C6"/>
                </a:solidFill>
                <a:effectLst/>
                <a:latin typeface="JetBrains Mono"/>
              </a:rPr>
              <a:t>DatoMod</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A9B7C6"/>
                </a:solidFill>
                <a:effectLst/>
                <a:latin typeface="JetBrains Mono"/>
              </a:rPr>
              <a:t>NAcc.eliminar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DatoMod.getNombre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equals</a:t>
            </a:r>
            <a:r>
              <a:rPr kumimoji="0" lang="es-US" altLang="es-US" sz="900" b="0" i="0" u="none" strike="noStrike" cap="none" normalizeH="0" baseline="0" dirty="0">
                <a:ln>
                  <a:noFill/>
                </a:ln>
                <a:solidFill>
                  <a:srgbClr val="A9B7C6"/>
                </a:solidFill>
                <a:effectLst/>
                <a:latin typeface="JetBrains Mono"/>
              </a:rPr>
              <a:t>(modelo) &amp;&amp; </a:t>
            </a:r>
            <a:r>
              <a:rPr kumimoji="0" lang="es-US" altLang="es-US" sz="900" b="0" i="0" u="none" strike="noStrike" cap="none" normalizeH="0" baseline="0" dirty="0" err="1">
                <a:ln>
                  <a:noFill/>
                </a:ln>
                <a:solidFill>
                  <a:srgbClr val="A9B7C6"/>
                </a:solidFill>
                <a:effectLst/>
                <a:latin typeface="JetBrains Mono"/>
              </a:rPr>
              <a:t>DatoMod.getPrecios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equals</a:t>
            </a:r>
            <a:r>
              <a:rPr kumimoji="0" lang="es-US" altLang="es-US" sz="900" b="0" i="0" u="none" strike="noStrike" cap="none" normalizeH="0" baseline="0" dirty="0">
                <a:ln>
                  <a:noFill/>
                </a:ln>
                <a:solidFill>
                  <a:srgbClr val="A9B7C6"/>
                </a:solidFill>
                <a:effectLst/>
                <a:latin typeface="JetBrains Mono"/>
              </a:rPr>
              <a:t>(Venta)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DatoMod.setPrecios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"Vendido"</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Aux.insertar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DatoMod</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Aux.insertar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DatoMod</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Aux.esVacio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NAcc.insertar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Aux.eliminar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NAcc.mostrar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F0EB9590-7707-C2DB-6DFF-C748B4E5CEB2}"/>
              </a:ext>
            </a:extLst>
          </p:cNvPr>
          <p:cNvSpPr>
            <a:spLocks noChangeArrowheads="1"/>
          </p:cNvSpPr>
          <p:nvPr/>
        </p:nvSpPr>
        <p:spPr bwMode="auto">
          <a:xfrm>
            <a:off x="7563854" y="780935"/>
            <a:ext cx="3585410" cy="1538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1000" b="0" i="1" u="none" strike="noStrike" cap="none" normalizeH="0" baseline="0">
                <a:ln>
                  <a:noFill/>
                </a:ln>
                <a:solidFill>
                  <a:srgbClr val="A9B7C6"/>
                </a:solidFill>
                <a:effectLst/>
                <a:latin typeface="Arial Unicode MS"/>
                <a:ea typeface="Times New Roman" panose="02020603050405020304" pitchFamily="18" charset="0"/>
                <a:cs typeface="Courier New" panose="02070309020205020404" pitchFamily="49" charset="0"/>
              </a:rPr>
              <a:t>AccesoriosVendidos</a:t>
            </a:r>
            <a:r>
              <a:rPr kumimoji="0" lang="es-US" altLang="es-US" sz="1000" b="0" i="0" u="none" strike="noStrike" cap="none" normalizeH="0" baseline="0">
                <a:ln>
                  <a:noFill/>
                </a:ln>
                <a:solidFill>
                  <a:srgbClr val="A9B7C6"/>
                </a:solidFill>
                <a:effectLst/>
                <a:latin typeface="Arial Unicode MS"/>
                <a:ea typeface="Times New Roman" panose="02020603050405020304" pitchFamily="18" charset="0"/>
                <a:cs typeface="Courier New" panose="02070309020205020404" pitchFamily="49" charset="0"/>
              </a:rPr>
              <a:t>(obje</a:t>
            </a:r>
            <a:r>
              <a:rPr kumimoji="0" lang="es-US" altLang="es-US" sz="1000" b="0" i="0" u="none" strike="noStrike" cap="none" normalizeH="0" baseline="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a:ln>
                  <a:noFill/>
                </a:ln>
                <a:solidFill>
                  <a:srgbClr val="6A8759"/>
                </a:solidFill>
                <a:effectLst/>
                <a:latin typeface="Arial Unicode MS"/>
                <a:ea typeface="Times New Roman" panose="02020603050405020304" pitchFamily="18" charset="0"/>
                <a:cs typeface="Courier New" panose="02070309020205020404" pitchFamily="49" charset="0"/>
              </a:rPr>
              <a:t>"Microfonos"</a:t>
            </a:r>
            <a:r>
              <a:rPr kumimoji="0" lang="es-US" altLang="es-US" sz="1000" b="0" i="0" u="none" strike="noStrike" cap="none" normalizeH="0" baseline="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a:ln>
                  <a:noFill/>
                </a:ln>
                <a:solidFill>
                  <a:srgbClr val="6A8759"/>
                </a:solidFill>
                <a:effectLst/>
                <a:latin typeface="Arial Unicode MS"/>
                <a:ea typeface="Times New Roman" panose="02020603050405020304" pitchFamily="18" charset="0"/>
                <a:cs typeface="Courier New" panose="02070309020205020404" pitchFamily="49" charset="0"/>
              </a:rPr>
              <a:t>"15 bs"</a:t>
            </a:r>
            <a:r>
              <a:rPr kumimoji="0" lang="es-US" altLang="es-US" sz="1000" b="0" i="0" u="none" strike="noStrike" cap="none" normalizeH="0" baseline="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a:ln>
                  <a:noFill/>
                </a:ln>
                <a:solidFill>
                  <a:srgbClr val="CC7832"/>
                </a:solidFill>
                <a:effectLst/>
                <a:latin typeface="Arial Unicode MS"/>
                <a:ea typeface="Times New Roman" panose="02020603050405020304" pitchFamily="18" charset="0"/>
                <a:cs typeface="Courier New" panose="02070309020205020404" pitchFamily="49" charset="0"/>
              </a:rPr>
              <a:t>;</a:t>
            </a:r>
            <a:r>
              <a:rPr kumimoji="0" lang="es-US" altLang="es-US" sz="800" b="0" i="0" u="none" strike="noStrike" cap="none" normalizeH="0" baseline="0">
                <a:ln>
                  <a:noFill/>
                </a:ln>
                <a:solidFill>
                  <a:schemeClr val="tx1"/>
                </a:solidFill>
                <a:effectLst/>
              </a:rPr>
              <a:t> </a:t>
            </a:r>
            <a:endParaRPr kumimoji="0" lang="es-US" altLang="es-US" sz="1800" b="0" i="0" u="none" strike="noStrike" cap="none" normalizeH="0" baseline="0">
              <a:ln>
                <a:noFill/>
              </a:ln>
              <a:solidFill>
                <a:schemeClr val="tx1"/>
              </a:solidFill>
              <a:effectLst/>
              <a:latin typeface="Arial" panose="020B0604020202020204" pitchFamily="34" charset="0"/>
            </a:endParaRPr>
          </a:p>
        </p:txBody>
      </p:sp>
      <p:pic>
        <p:nvPicPr>
          <p:cNvPr id="4" name="Imagen 3">
            <a:extLst>
              <a:ext uri="{FF2B5EF4-FFF2-40B4-BE49-F238E27FC236}">
                <a16:creationId xmlns:a16="http://schemas.microsoft.com/office/drawing/2014/main" id="{97D875B6-00B4-76F7-1167-927568E6F96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86036" y="1021681"/>
            <a:ext cx="1885950" cy="5600700"/>
          </a:xfrm>
          <a:prstGeom prst="rect">
            <a:avLst/>
          </a:prstGeom>
          <a:noFill/>
          <a:ln>
            <a:noFill/>
          </a:ln>
        </p:spPr>
      </p:pic>
      <p:sp>
        <p:nvSpPr>
          <p:cNvPr id="5" name="Rectángulo 4">
            <a:extLst>
              <a:ext uri="{FF2B5EF4-FFF2-40B4-BE49-F238E27FC236}">
                <a16:creationId xmlns:a16="http://schemas.microsoft.com/office/drawing/2014/main" id="{3C3D1DA0-6D81-3F2F-A330-CF7A9CA1C382}"/>
              </a:ext>
            </a:extLst>
          </p:cNvPr>
          <p:cNvSpPr/>
          <p:nvPr/>
        </p:nvSpPr>
        <p:spPr>
          <a:xfrm>
            <a:off x="8598568" y="2622884"/>
            <a:ext cx="1796716" cy="8061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a:p>
        </p:txBody>
      </p:sp>
    </p:spTree>
    <p:extLst>
      <p:ext uri="{BB962C8B-B14F-4D97-AF65-F5344CB8AC3E}">
        <p14:creationId xmlns:p14="http://schemas.microsoft.com/office/powerpoint/2010/main" val="3085651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2" name="Rectangle 1">
            <a:extLst>
              <a:ext uri="{FF2B5EF4-FFF2-40B4-BE49-F238E27FC236}">
                <a16:creationId xmlns:a16="http://schemas.microsoft.com/office/drawing/2014/main" id="{7FA2411F-5A82-187D-2448-4BADBBECE2F6}"/>
              </a:ext>
            </a:extLst>
          </p:cNvPr>
          <p:cNvSpPr>
            <a:spLocks noChangeArrowheads="1"/>
          </p:cNvSpPr>
          <p:nvPr/>
        </p:nvSpPr>
        <p:spPr bwMode="auto">
          <a:xfrm>
            <a:off x="778042" y="304599"/>
            <a:ext cx="5317958" cy="24468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static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BuscarCelular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NCel</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nombre)</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 Aux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100</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Celulares </a:t>
            </a:r>
            <a:r>
              <a:rPr kumimoji="0" lang="es-US" altLang="es-US" sz="900" b="0" i="0" u="none" strike="noStrike" cap="none" normalizeH="0" baseline="0" dirty="0" err="1">
                <a:ln>
                  <a:noFill/>
                </a:ln>
                <a:solidFill>
                  <a:srgbClr val="A9B7C6"/>
                </a:solidFill>
                <a:effectLst/>
                <a:latin typeface="JetBrains Mono"/>
              </a:rPr>
              <a:t>CelElim</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null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NCel.esVacio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CelElim</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A9B7C6"/>
                </a:solidFill>
                <a:effectLst/>
                <a:latin typeface="JetBrains Mono"/>
              </a:rPr>
              <a:t>NCel.eliminar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CelElim.getMarca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equals</a:t>
            </a:r>
            <a:r>
              <a:rPr kumimoji="0" lang="es-US" altLang="es-US" sz="900" b="0" i="0" u="none" strike="noStrike" cap="none" normalizeH="0" baseline="0" dirty="0">
                <a:ln>
                  <a:noFill/>
                </a:ln>
                <a:solidFill>
                  <a:srgbClr val="A9B7C6"/>
                </a:solidFill>
                <a:effectLst/>
                <a:latin typeface="JetBrains Mono"/>
              </a:rPr>
              <a:t>(nombre))</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Aux.insertar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CelElim</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NCel.vaciar</a:t>
            </a:r>
            <a:r>
              <a:rPr kumimoji="0" lang="es-US" altLang="es-US" sz="900" b="0" i="0" u="none" strike="noStrike" cap="none" normalizeH="0" baseline="0" dirty="0">
                <a:ln>
                  <a:noFill/>
                </a:ln>
                <a:solidFill>
                  <a:srgbClr val="A9B7C6"/>
                </a:solidFill>
                <a:effectLst/>
                <a:latin typeface="JetBrains Mono"/>
              </a:rPr>
              <a:t>(Aux)</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NCel.mostrar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0C11517-BB88-F45C-9AD0-B399F9CF55B1}"/>
              </a:ext>
            </a:extLst>
          </p:cNvPr>
          <p:cNvSpPr>
            <a:spLocks noChangeArrowheads="1"/>
          </p:cNvSpPr>
          <p:nvPr/>
        </p:nvSpPr>
        <p:spPr bwMode="auto">
          <a:xfrm>
            <a:off x="649705" y="3419611"/>
            <a:ext cx="5574632" cy="258532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static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AñadirDatoDeCompra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Pila_Clientes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pilaCl</a:t>
            </a:r>
            <a:r>
              <a:rPr kumimoji="0" lang="es-US" altLang="es-US" sz="900" b="0" i="0" u="none" strike="noStrike" cap="none" normalizeH="0" baseline="0" dirty="0" err="1">
                <a:ln>
                  <a:noFill/>
                </a:ln>
                <a:solidFill>
                  <a:srgbClr val="CC7832"/>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NomCLient</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Añadircompra</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Pila_Clientes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Pila_Clientes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10</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Clientes </a:t>
            </a:r>
            <a:r>
              <a:rPr kumimoji="0" lang="es-US" altLang="es-US" sz="900" b="0" i="0" u="none" strike="noStrike" cap="none" normalizeH="0" baseline="0" dirty="0" err="1">
                <a:ln>
                  <a:noFill/>
                </a:ln>
                <a:solidFill>
                  <a:srgbClr val="A9B7C6"/>
                </a:solidFill>
                <a:effectLst/>
                <a:latin typeface="JetBrains Mono"/>
              </a:rPr>
              <a:t>Comp</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null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pilaCl.esVacio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Comp</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A9B7C6"/>
                </a:solidFill>
                <a:effectLst/>
                <a:latin typeface="JetBrains Mono"/>
              </a:rPr>
              <a:t>pilaCl.eliminar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Comp.getNombre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equals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NomCLient</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Comp.setCompra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Añadircompra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aux.adicionar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Comp</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pilaCl.vaciar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aux</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pilaCl.mostrar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CAABC99D-B361-4201-05F2-480C33041A4B}"/>
              </a:ext>
            </a:extLst>
          </p:cNvPr>
          <p:cNvSpPr>
            <a:spLocks noChangeArrowheads="1"/>
          </p:cNvSpPr>
          <p:nvPr/>
        </p:nvSpPr>
        <p:spPr bwMode="auto">
          <a:xfrm>
            <a:off x="7259333" y="3266668"/>
            <a:ext cx="3561347" cy="15294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1000" b="0" i="1"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AñadirDatoDeCompra</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Clients</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a:ln>
                  <a:noFill/>
                </a:ln>
                <a:solidFill>
                  <a:srgbClr val="6A8759"/>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err="1">
                <a:ln>
                  <a:noFill/>
                </a:ln>
                <a:solidFill>
                  <a:srgbClr val="6A8759"/>
                </a:solidFill>
                <a:effectLst/>
                <a:latin typeface="Arial Unicode MS"/>
                <a:ea typeface="Times New Roman" panose="02020603050405020304" pitchFamily="18" charset="0"/>
                <a:cs typeface="Courier New" panose="02070309020205020404" pitchFamily="49" charset="0"/>
              </a:rPr>
              <a:t>Jose</a:t>
            </a:r>
            <a:r>
              <a:rPr kumimoji="0" lang="es-US" altLang="es-US" sz="1000" b="0" i="0" u="none" strike="noStrike" cap="none" normalizeH="0" baseline="0" dirty="0">
                <a:ln>
                  <a:noFill/>
                </a:ln>
                <a:solidFill>
                  <a:srgbClr val="6A8759"/>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a:ln>
                  <a:noFill/>
                </a:ln>
                <a:solidFill>
                  <a:srgbClr val="6A8759"/>
                </a:solidFill>
                <a:effectLst/>
                <a:latin typeface="Arial Unicode MS"/>
                <a:ea typeface="Times New Roman" panose="02020603050405020304" pitchFamily="18" charset="0"/>
                <a:cs typeface="Courier New" panose="02070309020205020404" pitchFamily="49" charset="0"/>
              </a:rPr>
              <a:t>"Samsung J7"</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r>
              <a:rPr kumimoji="0" lang="es-US" altLang="es-US" sz="800" b="0" i="0" u="none" strike="noStrike" cap="none" normalizeH="0" baseline="0" dirty="0">
                <a:ln>
                  <a:noFill/>
                </a:ln>
                <a:solidFill>
                  <a:schemeClr val="tx1"/>
                </a:solidFill>
                <a:effectLst/>
              </a:rPr>
              <a:t> </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pic>
        <p:nvPicPr>
          <p:cNvPr id="5" name="Imagen 4">
            <a:extLst>
              <a:ext uri="{FF2B5EF4-FFF2-40B4-BE49-F238E27FC236}">
                <a16:creationId xmlns:a16="http://schemas.microsoft.com/office/drawing/2014/main" id="{1F1E9A22-5683-85C9-EE7C-BAC16EBFB2C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42460" y="3733386"/>
            <a:ext cx="1395095" cy="1442085"/>
          </a:xfrm>
          <a:prstGeom prst="rect">
            <a:avLst/>
          </a:prstGeom>
          <a:noFill/>
          <a:ln>
            <a:noFill/>
          </a:ln>
        </p:spPr>
      </p:pic>
      <p:sp>
        <p:nvSpPr>
          <p:cNvPr id="6" name="Rectangle 4">
            <a:extLst>
              <a:ext uri="{FF2B5EF4-FFF2-40B4-BE49-F238E27FC236}">
                <a16:creationId xmlns:a16="http://schemas.microsoft.com/office/drawing/2014/main" id="{BED2B22A-62F9-18AE-CD73-E9F3C3727FCF}"/>
              </a:ext>
            </a:extLst>
          </p:cNvPr>
          <p:cNvSpPr>
            <a:spLocks noChangeArrowheads="1"/>
          </p:cNvSpPr>
          <p:nvPr/>
        </p:nvSpPr>
        <p:spPr bwMode="auto">
          <a:xfrm>
            <a:off x="7644061" y="349546"/>
            <a:ext cx="2614863" cy="1538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1000" b="0" i="1" u="none" strike="noStrike" cap="none" normalizeH="0" baseline="0">
                <a:ln>
                  <a:noFill/>
                </a:ln>
                <a:solidFill>
                  <a:srgbClr val="A9B7C6"/>
                </a:solidFill>
                <a:effectLst/>
                <a:latin typeface="Arial Unicode MS"/>
                <a:ea typeface="Times New Roman" panose="02020603050405020304" pitchFamily="18" charset="0"/>
                <a:cs typeface="Courier New" panose="02070309020205020404" pitchFamily="49" charset="0"/>
              </a:rPr>
              <a:t>BuscarCelular</a:t>
            </a:r>
            <a:r>
              <a:rPr kumimoji="0" lang="es-US" altLang="es-US" sz="1000" b="0" i="0" u="none" strike="noStrike" cap="none" normalizeH="0" baseline="0">
                <a:ln>
                  <a:noFill/>
                </a:ln>
                <a:solidFill>
                  <a:srgbClr val="A9B7C6"/>
                </a:solidFill>
                <a:effectLst/>
                <a:latin typeface="Arial Unicode MS"/>
                <a:ea typeface="Times New Roman" panose="02020603050405020304" pitchFamily="18" charset="0"/>
                <a:cs typeface="Courier New" panose="02070309020205020404" pitchFamily="49" charset="0"/>
              </a:rPr>
              <a:t>(Cels</a:t>
            </a:r>
            <a:r>
              <a:rPr kumimoji="0" lang="es-US" altLang="es-US" sz="1000" b="0" i="0" u="none" strike="noStrike" cap="none" normalizeH="0" baseline="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a:ln>
                  <a:noFill/>
                </a:ln>
                <a:solidFill>
                  <a:srgbClr val="6A8759"/>
                </a:solidFill>
                <a:effectLst/>
                <a:latin typeface="Arial Unicode MS"/>
                <a:ea typeface="Times New Roman" panose="02020603050405020304" pitchFamily="18" charset="0"/>
                <a:cs typeface="Courier New" panose="02070309020205020404" pitchFamily="49" charset="0"/>
              </a:rPr>
              <a:t>"Realme 8"</a:t>
            </a:r>
            <a:r>
              <a:rPr kumimoji="0" lang="es-US" altLang="es-US" sz="1000" b="0" i="0" u="none" strike="noStrike" cap="none" normalizeH="0" baseline="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a:ln>
                  <a:noFill/>
                </a:ln>
                <a:solidFill>
                  <a:srgbClr val="CC7832"/>
                </a:solidFill>
                <a:effectLst/>
                <a:latin typeface="Arial Unicode MS"/>
                <a:ea typeface="Times New Roman" panose="02020603050405020304" pitchFamily="18" charset="0"/>
                <a:cs typeface="Courier New" panose="02070309020205020404" pitchFamily="49" charset="0"/>
              </a:rPr>
              <a:t>;</a:t>
            </a:r>
            <a:r>
              <a:rPr kumimoji="0" lang="es-US" altLang="es-US" sz="800" b="0" i="0" u="none" strike="noStrike" cap="none" normalizeH="0" baseline="0">
                <a:ln>
                  <a:noFill/>
                </a:ln>
                <a:solidFill>
                  <a:schemeClr val="tx1"/>
                </a:solidFill>
                <a:effectLst/>
              </a:rPr>
              <a:t> </a:t>
            </a:r>
            <a:endParaRPr kumimoji="0" lang="es-US" altLang="es-US" sz="1800" b="0" i="0" u="none" strike="noStrike" cap="none" normalizeH="0" baseline="0">
              <a:ln>
                <a:noFill/>
              </a:ln>
              <a:solidFill>
                <a:schemeClr val="tx1"/>
              </a:solidFill>
              <a:effectLst/>
              <a:latin typeface="Arial" panose="020B0604020202020204" pitchFamily="34" charset="0"/>
            </a:endParaRPr>
          </a:p>
        </p:txBody>
      </p:sp>
      <p:pic>
        <p:nvPicPr>
          <p:cNvPr id="7" name="Imagen 6">
            <a:extLst>
              <a:ext uri="{FF2B5EF4-FFF2-40B4-BE49-F238E27FC236}">
                <a16:creationId xmlns:a16="http://schemas.microsoft.com/office/drawing/2014/main" id="{BE7CCFD7-5FBB-B3B4-02B8-E7C39F5ECD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33630" y="777166"/>
            <a:ext cx="1411605" cy="1375410"/>
          </a:xfrm>
          <a:prstGeom prst="rect">
            <a:avLst/>
          </a:prstGeom>
          <a:noFill/>
          <a:ln>
            <a:noFill/>
          </a:ln>
        </p:spPr>
      </p:pic>
    </p:spTree>
    <p:extLst>
      <p:ext uri="{BB962C8B-B14F-4D97-AF65-F5344CB8AC3E}">
        <p14:creationId xmlns:p14="http://schemas.microsoft.com/office/powerpoint/2010/main" val="3189003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2" name="Rectangle 1">
            <a:extLst>
              <a:ext uri="{FF2B5EF4-FFF2-40B4-BE49-F238E27FC236}">
                <a16:creationId xmlns:a16="http://schemas.microsoft.com/office/drawing/2014/main" id="{B42E3A0D-D721-09B0-A77F-0FD1FFB5A170}"/>
              </a:ext>
            </a:extLst>
          </p:cNvPr>
          <p:cNvSpPr>
            <a:spLocks noChangeArrowheads="1"/>
          </p:cNvSpPr>
          <p:nvPr/>
        </p:nvSpPr>
        <p:spPr bwMode="auto">
          <a:xfrm>
            <a:off x="517357" y="490679"/>
            <a:ext cx="4455695" cy="32778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static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CambioDeRol</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Pila_personal</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pilaPer</a:t>
            </a:r>
            <a:r>
              <a:rPr kumimoji="0" lang="es-US" altLang="es-US" sz="900" b="0" i="0" u="none" strike="noStrike" cap="none" normalizeH="0" baseline="0" dirty="0" err="1">
                <a:ln>
                  <a:noFill/>
                </a:ln>
                <a:solidFill>
                  <a:srgbClr val="CC7832"/>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NomPersonal</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roles)</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Pila_personal</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Pila_personal</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10</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Personal </a:t>
            </a:r>
            <a:r>
              <a:rPr kumimoji="0" lang="es-US" altLang="es-US" sz="900" b="0" i="0" u="none" strike="noStrike" cap="none" normalizeH="0" baseline="0" dirty="0" err="1">
                <a:ln>
                  <a:noFill/>
                </a:ln>
                <a:solidFill>
                  <a:srgbClr val="A9B7C6"/>
                </a:solidFill>
                <a:effectLst/>
                <a:latin typeface="JetBrains Mono"/>
              </a:rPr>
              <a:t>CRol</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null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pilaPer.esVacio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CRol</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A9B7C6"/>
                </a:solidFill>
                <a:effectLst/>
                <a:latin typeface="JetBrains Mono"/>
              </a:rPr>
              <a:t>pilaPer.eliminar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CRol.getNombres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equals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NomPersonal</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CRol.setRol_personal</a:t>
            </a:r>
            <a:r>
              <a:rPr kumimoji="0" lang="es-US" altLang="es-US" sz="900" b="0" i="0" u="none" strike="noStrike" cap="none" normalizeH="0" baseline="0" dirty="0">
                <a:ln>
                  <a:noFill/>
                </a:ln>
                <a:solidFill>
                  <a:srgbClr val="A9B7C6"/>
                </a:solidFill>
                <a:effectLst/>
                <a:latin typeface="JetBrains Mono"/>
              </a:rPr>
              <a:t>(roles) </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aux.adicionar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CRol</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aux.adicionar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CRol</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pilaPer.vaciar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aux</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pilaPer.mostrar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pic>
        <p:nvPicPr>
          <p:cNvPr id="3" name="Imagen 2">
            <a:extLst>
              <a:ext uri="{FF2B5EF4-FFF2-40B4-BE49-F238E27FC236}">
                <a16:creationId xmlns:a16="http://schemas.microsoft.com/office/drawing/2014/main" id="{DC0BAFB8-DCC4-1CC8-68CB-B9234AB46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1054" y="1275347"/>
            <a:ext cx="1357896" cy="5316955"/>
          </a:xfrm>
          <a:prstGeom prst="rect">
            <a:avLst/>
          </a:prstGeom>
          <a:noFill/>
          <a:ln>
            <a:noFill/>
          </a:ln>
        </p:spPr>
      </p:pic>
      <p:pic>
        <p:nvPicPr>
          <p:cNvPr id="4" name="Imagen 3">
            <a:extLst>
              <a:ext uri="{FF2B5EF4-FFF2-40B4-BE49-F238E27FC236}">
                <a16:creationId xmlns:a16="http://schemas.microsoft.com/office/drawing/2014/main" id="{7557CAD4-A5B9-7E5D-5DB8-7F60812B6B8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70657" y="1275347"/>
            <a:ext cx="1190363" cy="5316955"/>
          </a:xfrm>
          <a:prstGeom prst="rect">
            <a:avLst/>
          </a:prstGeom>
          <a:noFill/>
          <a:ln>
            <a:noFill/>
          </a:ln>
        </p:spPr>
      </p:pic>
      <p:sp>
        <p:nvSpPr>
          <p:cNvPr id="5" name="Rectangle 2">
            <a:extLst>
              <a:ext uri="{FF2B5EF4-FFF2-40B4-BE49-F238E27FC236}">
                <a16:creationId xmlns:a16="http://schemas.microsoft.com/office/drawing/2014/main" id="{00A99C70-1EC5-15A7-AFFE-32BB58D80357}"/>
              </a:ext>
            </a:extLst>
          </p:cNvPr>
          <p:cNvSpPr>
            <a:spLocks noChangeArrowheads="1"/>
          </p:cNvSpPr>
          <p:nvPr/>
        </p:nvSpPr>
        <p:spPr bwMode="auto">
          <a:xfrm>
            <a:off x="6424863" y="684683"/>
            <a:ext cx="3160295" cy="1538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1000" b="0" i="1" u="none" strike="noStrike" cap="none" normalizeH="0" baseline="0">
                <a:ln>
                  <a:noFill/>
                </a:ln>
                <a:solidFill>
                  <a:srgbClr val="A9B7C6"/>
                </a:solidFill>
                <a:effectLst/>
                <a:latin typeface="Arial Unicode MS"/>
                <a:ea typeface="Times New Roman" panose="02020603050405020304" pitchFamily="18" charset="0"/>
                <a:cs typeface="Courier New" panose="02070309020205020404" pitchFamily="49" charset="0"/>
              </a:rPr>
              <a:t>CambioDeRol</a:t>
            </a:r>
            <a:r>
              <a:rPr kumimoji="0" lang="es-US" altLang="es-US" sz="1000" b="0" i="0" u="none" strike="noStrike" cap="none" normalizeH="0" baseline="0">
                <a:ln>
                  <a:noFill/>
                </a:ln>
                <a:solidFill>
                  <a:srgbClr val="A9B7C6"/>
                </a:solidFill>
                <a:effectLst/>
                <a:latin typeface="Arial Unicode MS"/>
                <a:ea typeface="Times New Roman" panose="02020603050405020304" pitchFamily="18" charset="0"/>
                <a:cs typeface="Courier New" panose="02070309020205020404" pitchFamily="49" charset="0"/>
              </a:rPr>
              <a:t>(Perso</a:t>
            </a:r>
            <a:r>
              <a:rPr kumimoji="0" lang="es-US" altLang="es-US" sz="1000" b="0" i="0" u="none" strike="noStrike" cap="none" normalizeH="0" baseline="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a:ln>
                  <a:noFill/>
                </a:ln>
                <a:solidFill>
                  <a:srgbClr val="6A8759"/>
                </a:solidFill>
                <a:effectLst/>
                <a:latin typeface="Arial Unicode MS"/>
                <a:ea typeface="Times New Roman" panose="02020603050405020304" pitchFamily="18" charset="0"/>
                <a:cs typeface="Courier New" panose="02070309020205020404" pitchFamily="49" charset="0"/>
              </a:rPr>
              <a:t>"Jorge"</a:t>
            </a:r>
            <a:r>
              <a:rPr kumimoji="0" lang="es-US" altLang="es-US" sz="1000" b="0" i="0" u="none" strike="noStrike" cap="none" normalizeH="0" baseline="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a:ln>
                  <a:noFill/>
                </a:ln>
                <a:solidFill>
                  <a:srgbClr val="6A8759"/>
                </a:solidFill>
                <a:effectLst/>
                <a:latin typeface="Arial Unicode MS"/>
                <a:ea typeface="Times New Roman" panose="02020603050405020304" pitchFamily="18" charset="0"/>
                <a:cs typeface="Courier New" panose="02070309020205020404" pitchFamily="49" charset="0"/>
              </a:rPr>
              <a:t>"Gerente"</a:t>
            </a:r>
            <a:r>
              <a:rPr kumimoji="0" lang="es-US" altLang="es-US" sz="1000" b="0" i="0" u="none" strike="noStrike" cap="none" normalizeH="0" baseline="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a:ln>
                  <a:noFill/>
                </a:ln>
                <a:solidFill>
                  <a:srgbClr val="CC7832"/>
                </a:solidFill>
                <a:effectLst/>
                <a:latin typeface="Arial Unicode MS"/>
                <a:ea typeface="Times New Roman" panose="02020603050405020304" pitchFamily="18" charset="0"/>
                <a:cs typeface="Courier New" panose="02070309020205020404" pitchFamily="49" charset="0"/>
              </a:rPr>
              <a:t>;</a:t>
            </a:r>
            <a:r>
              <a:rPr kumimoji="0" lang="es-US" altLang="es-US" sz="800" b="0" i="0" u="none" strike="noStrike" cap="none" normalizeH="0" baseline="0">
                <a:ln>
                  <a:noFill/>
                </a:ln>
                <a:solidFill>
                  <a:schemeClr val="tx1"/>
                </a:solidFill>
                <a:effectLst/>
              </a:rPr>
              <a:t> </a:t>
            </a:r>
            <a:endParaRPr kumimoji="0" lang="es-US" altLang="es-US" sz="1800" b="0" i="0" u="none" strike="noStrike" cap="none" normalizeH="0" baseline="0">
              <a:ln>
                <a:noFill/>
              </a:ln>
              <a:solidFill>
                <a:schemeClr val="tx1"/>
              </a:solidFill>
              <a:effectLst/>
              <a:latin typeface="Arial" panose="020B0604020202020204" pitchFamily="34" charset="0"/>
            </a:endParaRPr>
          </a:p>
        </p:txBody>
      </p:sp>
      <p:sp>
        <p:nvSpPr>
          <p:cNvPr id="6" name="Rectángulo 5">
            <a:extLst>
              <a:ext uri="{FF2B5EF4-FFF2-40B4-BE49-F238E27FC236}">
                <a16:creationId xmlns:a16="http://schemas.microsoft.com/office/drawing/2014/main" id="{C104EE21-6176-B8EA-AAAD-30214A31FA16}"/>
              </a:ext>
            </a:extLst>
          </p:cNvPr>
          <p:cNvSpPr/>
          <p:nvPr/>
        </p:nvSpPr>
        <p:spPr>
          <a:xfrm>
            <a:off x="9070657" y="3768499"/>
            <a:ext cx="1108059" cy="7553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a:p>
        </p:txBody>
      </p:sp>
    </p:spTree>
    <p:extLst>
      <p:ext uri="{BB962C8B-B14F-4D97-AF65-F5344CB8AC3E}">
        <p14:creationId xmlns:p14="http://schemas.microsoft.com/office/powerpoint/2010/main" val="598889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V="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61" name="CuadroTexto 60">
            <a:extLst>
              <a:ext uri="{FF2B5EF4-FFF2-40B4-BE49-F238E27FC236}">
                <a16:creationId xmlns:a16="http://schemas.microsoft.com/office/drawing/2014/main" id="{1749A11D-9C1F-B207-CCB3-7053710D8C32}"/>
              </a:ext>
            </a:extLst>
          </p:cNvPr>
          <p:cNvSpPr txBox="1"/>
          <p:nvPr/>
        </p:nvSpPr>
        <p:spPr>
          <a:xfrm>
            <a:off x="3047246" y="401047"/>
            <a:ext cx="6097508" cy="369332"/>
          </a:xfrm>
          <a:prstGeom prst="rect">
            <a:avLst/>
          </a:prstGeom>
          <a:noFill/>
        </p:spPr>
        <p:txBody>
          <a:bodyPr wrap="square">
            <a:spAutoFit/>
          </a:bodyPr>
          <a:lstStyle/>
          <a:p>
            <a:pPr algn="ctr"/>
            <a:r>
              <a:rPr lang="es-ES" dirty="0">
                <a:solidFill>
                  <a:srgbClr val="8E227A"/>
                </a:solidFill>
              </a:rPr>
              <a:t>Introducción </a:t>
            </a:r>
          </a:p>
        </p:txBody>
      </p:sp>
      <p:sp>
        <p:nvSpPr>
          <p:cNvPr id="5" name="CuadroTexto 4">
            <a:extLst>
              <a:ext uri="{FF2B5EF4-FFF2-40B4-BE49-F238E27FC236}">
                <a16:creationId xmlns:a16="http://schemas.microsoft.com/office/drawing/2014/main" id="{EE752F22-9A6D-FCAE-428D-1A649DF75FE3}"/>
              </a:ext>
            </a:extLst>
          </p:cNvPr>
          <p:cNvSpPr txBox="1"/>
          <p:nvPr/>
        </p:nvSpPr>
        <p:spPr>
          <a:xfrm>
            <a:off x="3048674" y="883775"/>
            <a:ext cx="6097348" cy="2862322"/>
          </a:xfrm>
          <a:prstGeom prst="rect">
            <a:avLst/>
          </a:prstGeom>
          <a:noFill/>
        </p:spPr>
        <p:txBody>
          <a:bodyPr wrap="square">
            <a:spAutoFit/>
          </a:bodyPr>
          <a:lstStyle/>
          <a:p>
            <a:pPr algn="l" fontAlgn="base"/>
            <a:r>
              <a:rPr lang="es-ES" b="0" i="0" dirty="0">
                <a:solidFill>
                  <a:srgbClr val="00B0F0"/>
                </a:solidFill>
                <a:effectLst/>
                <a:latin typeface="AmazonEmber"/>
              </a:rPr>
              <a:t>Java es un lenguaje de programación ampliamente utilizado para codificar aplicaciones web. Ha sido una opción popular entre los desarrolladores durante más de dos décadas, con millones de aplicaciones Java en uso en la actualidad. Java es un lenguaje multiplataforma, orientado a objetos y centrado en la red que se puede utilizar como una plataforma en sí mismo. Es un lenguaje de programación rápido, seguro y confiable para codificarlo todo, desde aplicaciones móviles y software empresarial hasta aplicaciones de macrodatos y tecnologías del servidor.</a:t>
            </a:r>
            <a:endParaRPr lang="es-ES" b="0" i="0" dirty="0">
              <a:solidFill>
                <a:srgbClr val="00B0F0"/>
              </a:solidFill>
              <a:effectLst/>
              <a:latin typeface="OracleSansVF"/>
            </a:endParaRPr>
          </a:p>
        </p:txBody>
      </p:sp>
    </p:spTree>
    <p:extLst>
      <p:ext uri="{BB962C8B-B14F-4D97-AF65-F5344CB8AC3E}">
        <p14:creationId xmlns:p14="http://schemas.microsoft.com/office/powerpoint/2010/main" val="1099017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2" name="Rectangle 1">
            <a:extLst>
              <a:ext uri="{FF2B5EF4-FFF2-40B4-BE49-F238E27FC236}">
                <a16:creationId xmlns:a16="http://schemas.microsoft.com/office/drawing/2014/main" id="{256A6F76-650D-90C8-E3D7-016115FB4C0F}"/>
              </a:ext>
            </a:extLst>
          </p:cNvPr>
          <p:cNvSpPr>
            <a:spLocks noChangeArrowheads="1"/>
          </p:cNvSpPr>
          <p:nvPr/>
        </p:nvSpPr>
        <p:spPr bwMode="auto">
          <a:xfrm>
            <a:off x="737937" y="675164"/>
            <a:ext cx="4299284" cy="32778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static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moverCelularesDeMarca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Cels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marca)</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 Aux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100</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 Aux1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100</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Celulares Cel = </a:t>
            </a:r>
            <a:r>
              <a:rPr kumimoji="0" lang="es-US" altLang="es-US" sz="900" b="0" i="0" u="none" strike="noStrike" cap="none" normalizeH="0" baseline="0" dirty="0" err="1">
                <a:ln>
                  <a:noFill/>
                </a:ln>
                <a:solidFill>
                  <a:srgbClr val="CC7832"/>
                </a:solidFill>
                <a:effectLst/>
                <a:latin typeface="JetBrains Mono"/>
              </a:rPr>
              <a:t>null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Cels.esVacio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Cel = </a:t>
            </a:r>
            <a:r>
              <a:rPr kumimoji="0" lang="es-US" altLang="es-US" sz="900" b="0" i="0" u="none" strike="noStrike" cap="none" normalizeH="0" baseline="0" dirty="0" err="1">
                <a:ln>
                  <a:noFill/>
                </a:ln>
                <a:solidFill>
                  <a:srgbClr val="A9B7C6"/>
                </a:solidFill>
                <a:effectLst/>
                <a:latin typeface="JetBrains Mono"/>
              </a:rPr>
              <a:t>Cels.eliminar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Cel.getMarca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equals</a:t>
            </a:r>
            <a:r>
              <a:rPr kumimoji="0" lang="es-US" altLang="es-US" sz="900" b="0" i="0" u="none" strike="noStrike" cap="none" normalizeH="0" baseline="0" dirty="0">
                <a:ln>
                  <a:noFill/>
                </a:ln>
                <a:solidFill>
                  <a:srgbClr val="A9B7C6"/>
                </a:solidFill>
                <a:effectLst/>
                <a:latin typeface="JetBrains Mono"/>
              </a:rPr>
              <a:t>(marca))</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Aux.insertar</a:t>
            </a:r>
            <a:r>
              <a:rPr kumimoji="0" lang="es-US" altLang="es-US" sz="900" b="0" i="0" u="none" strike="noStrike" cap="none" normalizeH="0" baseline="0" dirty="0">
                <a:ln>
                  <a:noFill/>
                </a:ln>
                <a:solidFill>
                  <a:srgbClr val="A9B7C6"/>
                </a:solidFill>
                <a:effectLst/>
                <a:latin typeface="JetBrains Mono"/>
              </a:rPr>
              <a:t>(Cel)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Aux1.insertar(Cel)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Cels.vaciar</a:t>
            </a:r>
            <a:r>
              <a:rPr kumimoji="0" lang="es-US" altLang="es-US" sz="900" b="0" i="0" u="none" strike="noStrike" cap="none" normalizeH="0" baseline="0" dirty="0">
                <a:ln>
                  <a:noFill/>
                </a:ln>
                <a:solidFill>
                  <a:srgbClr val="A9B7C6"/>
                </a:solidFill>
                <a:effectLst/>
                <a:latin typeface="JetBrains Mono"/>
              </a:rPr>
              <a:t>(Aux)</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Cels.vaciar</a:t>
            </a:r>
            <a:r>
              <a:rPr kumimoji="0" lang="es-US" altLang="es-US" sz="900" b="0" i="0" u="none" strike="noStrike" cap="none" normalizeH="0" baseline="0" dirty="0">
                <a:ln>
                  <a:noFill/>
                </a:ln>
                <a:solidFill>
                  <a:srgbClr val="A9B7C6"/>
                </a:solidFill>
                <a:effectLst/>
                <a:latin typeface="JetBrains Mono"/>
              </a:rPr>
              <a:t>(Aux1)</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Cels.mostrar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2A1DE823-92A4-DAAD-7EFC-BAECFF24CC33}"/>
              </a:ext>
            </a:extLst>
          </p:cNvPr>
          <p:cNvSpPr>
            <a:spLocks noChangeArrowheads="1"/>
          </p:cNvSpPr>
          <p:nvPr/>
        </p:nvSpPr>
        <p:spPr bwMode="auto">
          <a:xfrm>
            <a:off x="6651137" y="492075"/>
            <a:ext cx="2614863" cy="2308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a:ln>
                  <a:noFill/>
                </a:ln>
                <a:solidFill>
                  <a:srgbClr val="808080"/>
                </a:solidFill>
                <a:effectLst/>
                <a:latin typeface="JetBrains Mono"/>
              </a:rPr>
              <a:t>moverCelularesDeMarca(Cels, "Samsung");</a:t>
            </a:r>
            <a:endParaRPr kumimoji="0" lang="es-US" altLang="es-US" sz="1800" b="0" i="0" u="none" strike="noStrike" cap="none" normalizeH="0" baseline="0">
              <a:ln>
                <a:noFill/>
              </a:ln>
              <a:solidFill>
                <a:schemeClr val="tx1"/>
              </a:solidFill>
              <a:effectLst/>
              <a:latin typeface="Arial" panose="020B0604020202020204" pitchFamily="34" charset="0"/>
            </a:endParaRPr>
          </a:p>
        </p:txBody>
      </p:sp>
      <p:pic>
        <p:nvPicPr>
          <p:cNvPr id="7" name="Imagen 6" descr="Texto&#10;&#10;Descripción generada automáticamente">
            <a:extLst>
              <a:ext uri="{FF2B5EF4-FFF2-40B4-BE49-F238E27FC236}">
                <a16:creationId xmlns:a16="http://schemas.microsoft.com/office/drawing/2014/main" id="{D5ED9D27-53E6-9A4F-6C4D-BB0D02E96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5776" y="874801"/>
            <a:ext cx="1975003" cy="5831305"/>
          </a:xfrm>
          <a:prstGeom prst="rect">
            <a:avLst/>
          </a:prstGeom>
        </p:spPr>
      </p:pic>
    </p:spTree>
    <p:extLst>
      <p:ext uri="{BB962C8B-B14F-4D97-AF65-F5344CB8AC3E}">
        <p14:creationId xmlns:p14="http://schemas.microsoft.com/office/powerpoint/2010/main" val="2414249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3" name="CuadroTexto 2">
            <a:extLst>
              <a:ext uri="{FF2B5EF4-FFF2-40B4-BE49-F238E27FC236}">
                <a16:creationId xmlns:a16="http://schemas.microsoft.com/office/drawing/2014/main" id="{86A2E542-0475-A10A-2B3C-4C79D4A8B4B7}"/>
              </a:ext>
            </a:extLst>
          </p:cNvPr>
          <p:cNvSpPr txBox="1"/>
          <p:nvPr/>
        </p:nvSpPr>
        <p:spPr>
          <a:xfrm>
            <a:off x="3048000" y="721976"/>
            <a:ext cx="6096000" cy="2430217"/>
          </a:xfrm>
          <a:prstGeom prst="rect">
            <a:avLst/>
          </a:prstGeom>
          <a:noFill/>
        </p:spPr>
        <p:txBody>
          <a:bodyPr wrap="square">
            <a:spAutoFit/>
          </a:bodyPr>
          <a:lstStyle/>
          <a:p>
            <a:pPr marL="0" marR="0" algn="ctr">
              <a:lnSpc>
                <a:spcPct val="115000"/>
              </a:lnSpc>
              <a:spcBef>
                <a:spcPts val="0"/>
              </a:spcBef>
              <a:spcAft>
                <a:spcPts val="1000"/>
              </a:spcAft>
            </a:pPr>
            <a:r>
              <a:rPr lang="es-US" sz="18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Conclusión </a:t>
            </a:r>
            <a:endParaRPr lang="es-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s-US" sz="18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El proyecto en términos básicos cumple con lo que se pide tanto en búsqueda como en mover o cambiar datos. </a:t>
            </a:r>
            <a:endParaRPr lang="es-US" sz="12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s-US" sz="18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El proyecto se puede mejorar y llevarlo mas halla por ejemplo implementar los </a:t>
            </a:r>
            <a:r>
              <a:rPr lang="es-US" sz="1800" dirty="0" err="1">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form</a:t>
            </a:r>
            <a:r>
              <a:rPr lang="es-US" sz="18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que es del método gráfico.</a:t>
            </a:r>
            <a:endParaRPr lang="es-US" sz="12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s-US" sz="18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El proyecto también puede mejorar con la implementación de una base de datos para el almacenaje de la información</a:t>
            </a:r>
            <a:r>
              <a:rPr lang="es-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64383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V="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11" name="CuadroTexto 10">
            <a:extLst>
              <a:ext uri="{FF2B5EF4-FFF2-40B4-BE49-F238E27FC236}">
                <a16:creationId xmlns:a16="http://schemas.microsoft.com/office/drawing/2014/main" id="{3D0A4287-03CB-C4EC-FD83-A34FE0514F1A}"/>
              </a:ext>
            </a:extLst>
          </p:cNvPr>
          <p:cNvSpPr txBox="1"/>
          <p:nvPr/>
        </p:nvSpPr>
        <p:spPr>
          <a:xfrm>
            <a:off x="3047246" y="2844224"/>
            <a:ext cx="6097508" cy="1169551"/>
          </a:xfrm>
          <a:prstGeom prst="rect">
            <a:avLst/>
          </a:prstGeom>
          <a:noFill/>
        </p:spPr>
        <p:txBody>
          <a:bodyPr wrap="square">
            <a:spAutoFit/>
          </a:bodyPr>
          <a:lstStyle/>
          <a:p>
            <a:pPr algn="ctr"/>
            <a:r>
              <a:rPr lang="es-ES" sz="7000" dirty="0">
                <a:solidFill>
                  <a:srgbClr val="502BA9"/>
                </a:solidFill>
                <a:latin typeface="Algerian" panose="04020705040A02060702" pitchFamily="82" charset="0"/>
              </a:rPr>
              <a:t>Fin</a:t>
            </a:r>
            <a:r>
              <a:rPr lang="es-ES" dirty="0"/>
              <a:t> </a:t>
            </a:r>
          </a:p>
        </p:txBody>
      </p:sp>
    </p:spTree>
    <p:extLst>
      <p:ext uri="{BB962C8B-B14F-4D97-AF65-F5344CB8AC3E}">
        <p14:creationId xmlns:p14="http://schemas.microsoft.com/office/powerpoint/2010/main" val="1494032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V="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8" name="CuadroTexto 7">
            <a:extLst>
              <a:ext uri="{FF2B5EF4-FFF2-40B4-BE49-F238E27FC236}">
                <a16:creationId xmlns:a16="http://schemas.microsoft.com/office/drawing/2014/main" id="{20B181E8-E012-24FA-EF06-84AEC557C624}"/>
              </a:ext>
            </a:extLst>
          </p:cNvPr>
          <p:cNvSpPr txBox="1"/>
          <p:nvPr/>
        </p:nvSpPr>
        <p:spPr>
          <a:xfrm>
            <a:off x="870109" y="536849"/>
            <a:ext cx="9900390" cy="6186309"/>
          </a:xfrm>
          <a:prstGeom prst="rect">
            <a:avLst/>
          </a:prstGeom>
          <a:noFill/>
        </p:spPr>
        <p:txBody>
          <a:bodyPr wrap="square">
            <a:spAutoFit/>
          </a:bodyPr>
          <a:lstStyle/>
          <a:p>
            <a:pPr algn="l"/>
            <a:r>
              <a:rPr lang="es-ES" b="1" i="0" dirty="0">
                <a:solidFill>
                  <a:srgbClr val="8E227A"/>
                </a:solidFill>
                <a:effectLst/>
                <a:latin typeface="AmazonEmber"/>
              </a:rPr>
              <a:t>¿Para qué se utiliza el lenguaje de programación Java? </a:t>
            </a:r>
          </a:p>
          <a:p>
            <a:pPr algn="l"/>
            <a:r>
              <a:rPr lang="es-ES" b="0" i="0" dirty="0">
                <a:solidFill>
                  <a:srgbClr val="00B0F0"/>
                </a:solidFill>
                <a:effectLst/>
                <a:latin typeface="AmazonEmber"/>
              </a:rPr>
              <a:t>Debido a que Java es un lenguaje versátil y de uso gratuito, crea software localizado y distribuido. Algunos usos comunes de Java incluyen:</a:t>
            </a:r>
          </a:p>
          <a:p>
            <a:pPr algn="l"/>
            <a:r>
              <a:rPr lang="es-ES" b="1" i="0" dirty="0">
                <a:solidFill>
                  <a:srgbClr val="8E227A"/>
                </a:solidFill>
                <a:effectLst/>
                <a:latin typeface="AmazonEmber"/>
              </a:rPr>
              <a:t>1.     Desarrollo de videojuegos</a:t>
            </a:r>
          </a:p>
          <a:p>
            <a:pPr algn="l"/>
            <a:r>
              <a:rPr lang="es-ES" b="0" i="0" dirty="0">
                <a:solidFill>
                  <a:srgbClr val="00B0F0"/>
                </a:solidFill>
                <a:effectLst/>
                <a:latin typeface="AmazonEmber"/>
              </a:rPr>
              <a:t>Muchos videojuegos, así como juegos para móviles y computadoras, se crean con Java. Incluso los juegos modernos que integran tecnología avanzada, como el machine </a:t>
            </a:r>
            <a:r>
              <a:rPr lang="es-ES" b="0" i="0" dirty="0" err="1">
                <a:solidFill>
                  <a:srgbClr val="00B0F0"/>
                </a:solidFill>
                <a:effectLst/>
                <a:latin typeface="AmazonEmber"/>
              </a:rPr>
              <a:t>learning</a:t>
            </a:r>
            <a:r>
              <a:rPr lang="es-ES" b="0" i="0" dirty="0">
                <a:solidFill>
                  <a:srgbClr val="00B0F0"/>
                </a:solidFill>
                <a:effectLst/>
                <a:latin typeface="AmazonEmber"/>
              </a:rPr>
              <a:t> o la realidad virtual, se crean con la tecnología de Java.</a:t>
            </a:r>
          </a:p>
          <a:p>
            <a:pPr algn="l"/>
            <a:r>
              <a:rPr lang="es-ES" b="1" i="0" dirty="0">
                <a:solidFill>
                  <a:srgbClr val="8E227A"/>
                </a:solidFill>
                <a:effectLst/>
                <a:latin typeface="AmazonEmber"/>
              </a:rPr>
              <a:t>2.     Computación en la nube</a:t>
            </a:r>
          </a:p>
          <a:p>
            <a:pPr algn="l"/>
            <a:r>
              <a:rPr lang="es-ES" b="0" i="0" dirty="0">
                <a:solidFill>
                  <a:srgbClr val="00B0F0"/>
                </a:solidFill>
                <a:effectLst/>
                <a:latin typeface="AmazonEmber"/>
              </a:rPr>
              <a:t>Java a menudo se conoce como WORA: escribir una vez y ejecutar en cualquier lugar (por sus siglas en inglés “</a:t>
            </a:r>
            <a:r>
              <a:rPr lang="es-ES" b="0" i="1" dirty="0" err="1">
                <a:solidFill>
                  <a:srgbClr val="00B0F0"/>
                </a:solidFill>
                <a:effectLst/>
                <a:latin typeface="AmazonEmber"/>
              </a:rPr>
              <a:t>Write</a:t>
            </a:r>
            <a:r>
              <a:rPr lang="es-ES" b="0" i="1" dirty="0">
                <a:solidFill>
                  <a:srgbClr val="00B0F0"/>
                </a:solidFill>
                <a:effectLst/>
                <a:latin typeface="AmazonEmber"/>
              </a:rPr>
              <a:t> Once and Run </a:t>
            </a:r>
            <a:r>
              <a:rPr lang="es-ES" b="0" i="1" dirty="0" err="1">
                <a:solidFill>
                  <a:srgbClr val="00B0F0"/>
                </a:solidFill>
                <a:effectLst/>
                <a:latin typeface="AmazonEmber"/>
              </a:rPr>
              <a:t>Anywhere</a:t>
            </a:r>
            <a:r>
              <a:rPr lang="es-ES" b="0" i="0" dirty="0">
                <a:solidFill>
                  <a:srgbClr val="00B0F0"/>
                </a:solidFill>
                <a:effectLst/>
                <a:latin typeface="AmazonEmber"/>
              </a:rPr>
              <a:t>”), lo que lo hace perfecto para aplicaciones descentralizadas basadas en la nube. Los proveedores de la nube eligen el lenguaje Java para ejecutar programas en una amplia gama de plataformas subyacentes.</a:t>
            </a:r>
          </a:p>
          <a:p>
            <a:pPr algn="l"/>
            <a:r>
              <a:rPr lang="es-ES" b="1" i="0" dirty="0">
                <a:solidFill>
                  <a:srgbClr val="8E227A"/>
                </a:solidFill>
                <a:effectLst/>
                <a:latin typeface="AmazonEmber"/>
              </a:rPr>
              <a:t>3.     Macrodatos</a:t>
            </a:r>
          </a:p>
          <a:p>
            <a:pPr algn="l"/>
            <a:r>
              <a:rPr lang="es-ES" b="0" i="0" dirty="0">
                <a:solidFill>
                  <a:srgbClr val="00B0F0"/>
                </a:solidFill>
                <a:effectLst/>
                <a:latin typeface="AmazonEmber"/>
              </a:rPr>
              <a:t>Java se usa para motores de procesamiento de datos que pueden trabajar con conjuntos de datos complejos y cantidades masivas de datos en tiempo real.</a:t>
            </a:r>
          </a:p>
          <a:p>
            <a:pPr algn="l"/>
            <a:r>
              <a:rPr lang="es-ES" b="1" i="0" dirty="0">
                <a:solidFill>
                  <a:srgbClr val="8E227A"/>
                </a:solidFill>
                <a:effectLst/>
                <a:latin typeface="AmazonEmber"/>
              </a:rPr>
              <a:t>4.     Inteligencia artificial</a:t>
            </a:r>
          </a:p>
          <a:p>
            <a:pPr algn="l"/>
            <a:r>
              <a:rPr lang="es-ES" b="0" i="0" dirty="0">
                <a:solidFill>
                  <a:srgbClr val="00B0F0"/>
                </a:solidFill>
                <a:effectLst/>
                <a:latin typeface="AmazonEmber"/>
              </a:rPr>
              <a:t>Java es una fuente inagotable de bibliotecas de machine </a:t>
            </a:r>
            <a:r>
              <a:rPr lang="es-ES" b="0" i="0" dirty="0" err="1">
                <a:solidFill>
                  <a:srgbClr val="00B0F0"/>
                </a:solidFill>
                <a:effectLst/>
                <a:latin typeface="AmazonEmber"/>
              </a:rPr>
              <a:t>learning</a:t>
            </a:r>
            <a:r>
              <a:rPr lang="es-ES" b="0" i="0" dirty="0">
                <a:solidFill>
                  <a:srgbClr val="00B0F0"/>
                </a:solidFill>
                <a:effectLst/>
                <a:latin typeface="AmazonEmber"/>
              </a:rPr>
              <a:t>. Su estabilidad y velocidad lo hacen perfecto para el desarrollo de aplicaciones de inteligencia artificial como el procesamiento del lenguaje natural y el aprendizaje profundo.</a:t>
            </a:r>
          </a:p>
          <a:p>
            <a:pPr algn="l"/>
            <a:r>
              <a:rPr lang="es-ES" b="1" i="0" dirty="0">
                <a:solidFill>
                  <a:srgbClr val="8E227A"/>
                </a:solidFill>
                <a:effectLst/>
                <a:latin typeface="AmazonEmber"/>
              </a:rPr>
              <a:t>5.     Internet de las cosas</a:t>
            </a:r>
          </a:p>
          <a:p>
            <a:pPr algn="l"/>
            <a:r>
              <a:rPr lang="es-ES" b="0" i="0" dirty="0">
                <a:solidFill>
                  <a:srgbClr val="00B0F0"/>
                </a:solidFill>
                <a:effectLst/>
                <a:latin typeface="AmazonEmber"/>
              </a:rPr>
              <a:t>Java se ha utilizado para programar sensores y hardware en dispositivos de periferia que pueden conectarse de forma independiente a Internet.</a:t>
            </a:r>
          </a:p>
        </p:txBody>
      </p:sp>
    </p:spTree>
    <p:extLst>
      <p:ext uri="{BB962C8B-B14F-4D97-AF65-F5344CB8AC3E}">
        <p14:creationId xmlns:p14="http://schemas.microsoft.com/office/powerpoint/2010/main" val="2125961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V="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2" name="CuadroTexto 1">
            <a:extLst>
              <a:ext uri="{FF2B5EF4-FFF2-40B4-BE49-F238E27FC236}">
                <a16:creationId xmlns:a16="http://schemas.microsoft.com/office/drawing/2014/main" id="{01FFED82-8DB5-A164-8857-AB2E4DDA3BA4}"/>
              </a:ext>
            </a:extLst>
          </p:cNvPr>
          <p:cNvSpPr txBox="1"/>
          <p:nvPr/>
        </p:nvSpPr>
        <p:spPr>
          <a:xfrm>
            <a:off x="2918501" y="139603"/>
            <a:ext cx="6097508" cy="369332"/>
          </a:xfrm>
          <a:prstGeom prst="rect">
            <a:avLst/>
          </a:prstGeom>
          <a:noFill/>
        </p:spPr>
        <p:txBody>
          <a:bodyPr wrap="square">
            <a:spAutoFit/>
          </a:bodyPr>
          <a:lstStyle/>
          <a:p>
            <a:pPr algn="ctr"/>
            <a:r>
              <a:rPr lang="es-ES" dirty="0">
                <a:solidFill>
                  <a:srgbClr val="8E227A"/>
                </a:solidFill>
              </a:rPr>
              <a:t>Objetivos </a:t>
            </a:r>
          </a:p>
        </p:txBody>
      </p:sp>
      <p:sp>
        <p:nvSpPr>
          <p:cNvPr id="5" name="CuadroTexto 4">
            <a:extLst>
              <a:ext uri="{FF2B5EF4-FFF2-40B4-BE49-F238E27FC236}">
                <a16:creationId xmlns:a16="http://schemas.microsoft.com/office/drawing/2014/main" id="{B3E80742-E16B-6CF9-AB7C-85A2C8372DC6}"/>
              </a:ext>
            </a:extLst>
          </p:cNvPr>
          <p:cNvSpPr txBox="1"/>
          <p:nvPr/>
        </p:nvSpPr>
        <p:spPr>
          <a:xfrm>
            <a:off x="3011087" y="781132"/>
            <a:ext cx="6263867" cy="1200329"/>
          </a:xfrm>
          <a:prstGeom prst="rect">
            <a:avLst/>
          </a:prstGeom>
          <a:noFill/>
        </p:spPr>
        <p:txBody>
          <a:bodyPr wrap="square">
            <a:spAutoFit/>
          </a:bodyPr>
          <a:lstStyle/>
          <a:p>
            <a:r>
              <a:rPr lang="es-ES" dirty="0">
                <a:solidFill>
                  <a:srgbClr val="00B0F0"/>
                </a:solidFill>
              </a:rPr>
              <a:t>El proyecto tiene de objetivo facilitar la atención en las tiendas de celulares </a:t>
            </a:r>
          </a:p>
          <a:p>
            <a:r>
              <a:rPr lang="es-ES" dirty="0">
                <a:solidFill>
                  <a:srgbClr val="00B0F0"/>
                </a:solidFill>
              </a:rPr>
              <a:t>Mejorando la organización, administración de empleados y ventas.</a:t>
            </a:r>
            <a:endParaRPr lang="es-US" dirty="0">
              <a:solidFill>
                <a:srgbClr val="00B0F0"/>
              </a:solidFill>
            </a:endParaRPr>
          </a:p>
        </p:txBody>
      </p:sp>
      <p:sp>
        <p:nvSpPr>
          <p:cNvPr id="3" name="CuadroTexto 2">
            <a:extLst>
              <a:ext uri="{FF2B5EF4-FFF2-40B4-BE49-F238E27FC236}">
                <a16:creationId xmlns:a16="http://schemas.microsoft.com/office/drawing/2014/main" id="{B40FDAB1-97C6-957F-8200-95CD4AAAF3AB}"/>
              </a:ext>
            </a:extLst>
          </p:cNvPr>
          <p:cNvSpPr txBox="1"/>
          <p:nvPr/>
        </p:nvSpPr>
        <p:spPr>
          <a:xfrm>
            <a:off x="2918501" y="2331196"/>
            <a:ext cx="6097508" cy="369332"/>
          </a:xfrm>
          <a:prstGeom prst="rect">
            <a:avLst/>
          </a:prstGeom>
          <a:noFill/>
        </p:spPr>
        <p:txBody>
          <a:bodyPr wrap="square">
            <a:spAutoFit/>
          </a:bodyPr>
          <a:lstStyle/>
          <a:p>
            <a:pPr algn="ctr"/>
            <a:r>
              <a:rPr lang="es-ES" dirty="0">
                <a:solidFill>
                  <a:srgbClr val="8E227A"/>
                </a:solidFill>
              </a:rPr>
              <a:t>Diagramas </a:t>
            </a:r>
          </a:p>
        </p:txBody>
      </p:sp>
      <p:pic>
        <p:nvPicPr>
          <p:cNvPr id="8" name="Imagen 7" descr="Texto&#10;&#10;Descripción generada automáticamente">
            <a:extLst>
              <a:ext uri="{FF2B5EF4-FFF2-40B4-BE49-F238E27FC236}">
                <a16:creationId xmlns:a16="http://schemas.microsoft.com/office/drawing/2014/main" id="{BB7E2264-20ED-F3C1-28DD-8F9B34843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2030" y="2781370"/>
            <a:ext cx="7410450" cy="3571875"/>
          </a:xfrm>
          <a:prstGeom prst="rect">
            <a:avLst/>
          </a:prstGeom>
        </p:spPr>
      </p:pic>
    </p:spTree>
    <p:extLst>
      <p:ext uri="{BB962C8B-B14F-4D97-AF65-F5344CB8AC3E}">
        <p14:creationId xmlns:p14="http://schemas.microsoft.com/office/powerpoint/2010/main" val="2046679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V="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pic>
        <p:nvPicPr>
          <p:cNvPr id="4" name="Imagen 3" descr="Imagen de la pantalla de una computadora&#10;&#10;Descripción generada automáticamente con confianza baja">
            <a:extLst>
              <a:ext uri="{FF2B5EF4-FFF2-40B4-BE49-F238E27FC236}">
                <a16:creationId xmlns:a16="http://schemas.microsoft.com/office/drawing/2014/main" id="{ACF060B0-BBAE-F4E9-8050-1336FF0EE1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154" y="400050"/>
            <a:ext cx="9639300" cy="3028950"/>
          </a:xfrm>
          <a:prstGeom prst="rect">
            <a:avLst/>
          </a:prstGeom>
        </p:spPr>
      </p:pic>
      <p:pic>
        <p:nvPicPr>
          <p:cNvPr id="7" name="Imagen 6" descr="Texto&#10;&#10;Descripción generada automáticamente">
            <a:extLst>
              <a:ext uri="{FF2B5EF4-FFF2-40B4-BE49-F238E27FC236}">
                <a16:creationId xmlns:a16="http://schemas.microsoft.com/office/drawing/2014/main" id="{3D917777-2E2B-FEEC-0542-0A9A937ED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1972" y="3847827"/>
            <a:ext cx="5648325" cy="1924050"/>
          </a:xfrm>
          <a:prstGeom prst="rect">
            <a:avLst/>
          </a:prstGeom>
        </p:spPr>
      </p:pic>
    </p:spTree>
    <p:extLst>
      <p:ext uri="{BB962C8B-B14F-4D97-AF65-F5344CB8AC3E}">
        <p14:creationId xmlns:p14="http://schemas.microsoft.com/office/powerpoint/2010/main" val="4027818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V="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4" name="CuadroTexto 3">
            <a:extLst>
              <a:ext uri="{FF2B5EF4-FFF2-40B4-BE49-F238E27FC236}">
                <a16:creationId xmlns:a16="http://schemas.microsoft.com/office/drawing/2014/main" id="{002F8C8A-B997-65E5-F4FF-B352E17BB486}"/>
              </a:ext>
            </a:extLst>
          </p:cNvPr>
          <p:cNvSpPr txBox="1"/>
          <p:nvPr/>
        </p:nvSpPr>
        <p:spPr>
          <a:xfrm>
            <a:off x="2974417" y="323886"/>
            <a:ext cx="6096000" cy="837473"/>
          </a:xfrm>
          <a:prstGeom prst="rect">
            <a:avLst/>
          </a:prstGeom>
          <a:noFill/>
        </p:spPr>
        <p:txBody>
          <a:bodyPr wrap="square">
            <a:spAutoFit/>
          </a:bodyPr>
          <a:lstStyle/>
          <a:p>
            <a:pPr marL="0" marR="0" algn="ctr">
              <a:lnSpc>
                <a:spcPct val="115000"/>
              </a:lnSpc>
              <a:spcBef>
                <a:spcPts val="0"/>
              </a:spcBef>
              <a:spcAft>
                <a:spcPts val="1000"/>
              </a:spcAft>
            </a:pPr>
            <a:r>
              <a:rPr lang="es-BO" sz="18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Código del proyecto</a:t>
            </a:r>
            <a:endParaRPr lang="es-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1000"/>
              </a:spcAft>
            </a:pPr>
            <a:r>
              <a:rPr lang="es-BO" sz="18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Clase Detalles de la tienda</a:t>
            </a:r>
            <a:endParaRPr lang="es-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1">
            <a:extLst>
              <a:ext uri="{FF2B5EF4-FFF2-40B4-BE49-F238E27FC236}">
                <a16:creationId xmlns:a16="http://schemas.microsoft.com/office/drawing/2014/main" id="{D7962BB3-9A1F-08C9-2744-44936BF7BC5D}"/>
              </a:ext>
            </a:extLst>
          </p:cNvPr>
          <p:cNvSpPr>
            <a:spLocks noChangeArrowheads="1"/>
          </p:cNvSpPr>
          <p:nvPr/>
        </p:nvSpPr>
        <p:spPr bwMode="auto">
          <a:xfrm>
            <a:off x="2769880" y="1795229"/>
            <a:ext cx="6505074" cy="3539430"/>
          </a:xfrm>
          <a:prstGeom prst="rect">
            <a:avLst/>
          </a:prstGeom>
          <a:solidFill>
            <a:schemeClr val="bg1">
              <a:lumMod val="85000"/>
              <a:lumOff val="15000"/>
            </a:scheme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public</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class</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Detalle_De_Tienda</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b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br>
            <a:b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private</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String</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Nombre_tienda</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private</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String</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a:ln>
                  <a:noFill/>
                </a:ln>
                <a:solidFill>
                  <a:srgbClr val="9876AA"/>
                </a:solidFill>
                <a:effectLst/>
                <a:latin typeface="Arial Unicode MS"/>
                <a:ea typeface="Times New Roman" panose="02020603050405020304" pitchFamily="18" charset="0"/>
                <a:cs typeface="Courier New" panose="02070309020205020404" pitchFamily="49" charset="0"/>
              </a:rPr>
              <a:t>Dueño</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private</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int</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nro_telefono</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private</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String</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ubicacion</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b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public</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FFC66D"/>
                </a:solidFill>
                <a:effectLst/>
                <a:latin typeface="Arial Unicode MS"/>
                <a:ea typeface="Times New Roman" panose="02020603050405020304" pitchFamily="18" charset="0"/>
                <a:cs typeface="Courier New" panose="02070309020205020404" pitchFamily="49" charset="0"/>
              </a:rPr>
              <a:t>Detalle_De_Tienda</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String</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nombre_tienda</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String</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dueño</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int</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nro_telefono</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String</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ubicacion</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b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Nombre_tienda</a:t>
            </a:r>
            <a:r>
              <a:rPr kumimoji="0" lang="es-US" altLang="es-US" sz="1000" b="0" i="0" u="none" strike="noStrike" cap="none" normalizeH="0" baseline="0" dirty="0">
                <a:ln>
                  <a:noFill/>
                </a:ln>
                <a:solidFill>
                  <a:srgbClr val="9876AA"/>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nombre_tienda</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a:ln>
                  <a:noFill/>
                </a:ln>
                <a:solidFill>
                  <a:srgbClr val="9876AA"/>
                </a:solidFill>
                <a:effectLst/>
                <a:latin typeface="Arial Unicode MS"/>
                <a:ea typeface="Times New Roman" panose="02020603050405020304" pitchFamily="18" charset="0"/>
                <a:cs typeface="Courier New" panose="02070309020205020404" pitchFamily="49" charset="0"/>
              </a:rPr>
              <a:t>Dueño </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dueño</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this</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nro_telefono</a:t>
            </a:r>
            <a:r>
              <a:rPr kumimoji="0" lang="es-US" altLang="es-US" sz="1000" b="0" i="0" u="none" strike="noStrike" cap="none" normalizeH="0" baseline="0" dirty="0">
                <a:ln>
                  <a:noFill/>
                </a:ln>
                <a:solidFill>
                  <a:srgbClr val="9876AA"/>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nro_telefono</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this</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ubicacion</a:t>
            </a:r>
            <a:r>
              <a:rPr kumimoji="0" lang="es-US" altLang="es-US" sz="1000" b="0" i="0" u="none" strike="noStrike" cap="none" normalizeH="0" baseline="0" dirty="0">
                <a:ln>
                  <a:noFill/>
                </a:ln>
                <a:solidFill>
                  <a:srgbClr val="9876AA"/>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ubicacion</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br>
            <a:b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br>
            <a:b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public</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void</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a:ln>
                  <a:noFill/>
                </a:ln>
                <a:solidFill>
                  <a:srgbClr val="FFC66D"/>
                </a:solidFill>
                <a:effectLst/>
                <a:latin typeface="Arial Unicode MS"/>
                <a:ea typeface="Times New Roman" panose="02020603050405020304" pitchFamily="18" charset="0"/>
                <a:cs typeface="Courier New" panose="02070309020205020404" pitchFamily="49" charset="0"/>
              </a:rPr>
              <a:t>mostrar</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b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System.</a:t>
            </a:r>
            <a:r>
              <a:rPr kumimoji="0" lang="es-US" altLang="es-US" sz="1000" b="0" i="1"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out</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.println</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this</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Nombre_tienda</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System.</a:t>
            </a:r>
            <a:r>
              <a:rPr kumimoji="0" lang="es-US" altLang="es-US" sz="1000" b="0" i="1"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out</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.println</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this</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Dueño</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System.</a:t>
            </a:r>
            <a:r>
              <a:rPr kumimoji="0" lang="es-US" altLang="es-US" sz="1000" b="0" i="1"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out</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.println</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this</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nro_telefono</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System.</a:t>
            </a:r>
            <a:r>
              <a:rPr kumimoji="0" lang="es-US" altLang="es-US" sz="1000" b="0" i="1"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out</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.println</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this</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ubicacion</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800" b="0" i="0" u="none" strike="noStrike" cap="none" normalizeH="0" baseline="0" dirty="0">
                <a:ln>
                  <a:noFill/>
                </a:ln>
                <a:solidFill>
                  <a:schemeClr val="tx1"/>
                </a:solidFill>
                <a:effectLst/>
              </a:rPr>
              <a:t> </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22273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3" name="CuadroTexto 2">
            <a:extLst>
              <a:ext uri="{FF2B5EF4-FFF2-40B4-BE49-F238E27FC236}">
                <a16:creationId xmlns:a16="http://schemas.microsoft.com/office/drawing/2014/main" id="{EBD71BDE-3747-570E-3125-87121586CB92}"/>
              </a:ext>
            </a:extLst>
          </p:cNvPr>
          <p:cNvSpPr txBox="1"/>
          <p:nvPr/>
        </p:nvSpPr>
        <p:spPr>
          <a:xfrm>
            <a:off x="857822" y="182670"/>
            <a:ext cx="6096000" cy="390684"/>
          </a:xfrm>
          <a:prstGeom prst="rect">
            <a:avLst/>
          </a:prstGeom>
          <a:noFill/>
        </p:spPr>
        <p:txBody>
          <a:bodyPr wrap="square">
            <a:spAutoFit/>
          </a:bodyPr>
          <a:lstStyle/>
          <a:p>
            <a:pPr marL="0" marR="0" algn="ctr">
              <a:lnSpc>
                <a:spcPct val="115000"/>
              </a:lnSpc>
              <a:spcBef>
                <a:spcPts val="0"/>
              </a:spcBef>
              <a:spcAft>
                <a:spcPts val="1000"/>
              </a:spcAft>
            </a:pPr>
            <a:r>
              <a:rPr lang="es-BO" sz="18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Clase celulares</a:t>
            </a:r>
            <a:endParaRPr lang="es-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566264F5-7332-3453-9FE8-CCDF544039A9}"/>
              </a:ext>
            </a:extLst>
          </p:cNvPr>
          <p:cNvSpPr txBox="1"/>
          <p:nvPr/>
        </p:nvSpPr>
        <p:spPr>
          <a:xfrm>
            <a:off x="6001935" y="218058"/>
            <a:ext cx="4840340" cy="390684"/>
          </a:xfrm>
          <a:prstGeom prst="rect">
            <a:avLst/>
          </a:prstGeom>
          <a:noFill/>
        </p:spPr>
        <p:txBody>
          <a:bodyPr wrap="square">
            <a:spAutoFit/>
          </a:bodyPr>
          <a:lstStyle/>
          <a:p>
            <a:pPr marL="0" marR="0" algn="ctr">
              <a:lnSpc>
                <a:spcPct val="115000"/>
              </a:lnSpc>
              <a:spcBef>
                <a:spcPts val="0"/>
              </a:spcBef>
              <a:spcAft>
                <a:spcPts val="1000"/>
              </a:spcAft>
            </a:pPr>
            <a:r>
              <a:rPr lang="es-US" sz="18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Clase Accesorios</a:t>
            </a:r>
            <a:endParaRPr lang="es-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6">
            <a:extLst>
              <a:ext uri="{FF2B5EF4-FFF2-40B4-BE49-F238E27FC236}">
                <a16:creationId xmlns:a16="http://schemas.microsoft.com/office/drawing/2014/main" id="{9D869D98-4553-A668-E928-F1192B325F6B}"/>
              </a:ext>
            </a:extLst>
          </p:cNvPr>
          <p:cNvSpPr>
            <a:spLocks noChangeArrowheads="1"/>
          </p:cNvSpPr>
          <p:nvPr/>
        </p:nvSpPr>
        <p:spPr bwMode="auto">
          <a:xfrm>
            <a:off x="1111745" y="539491"/>
            <a:ext cx="4461279" cy="618630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class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Celulares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IMEI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modelo</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marca</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precio</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estado</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Celulares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IMEI</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modelo</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marca</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precio</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estado)</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IMEI</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IMEI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modelo</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modelo</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marca</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marca</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precio</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precio</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estado</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estado</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getIMEI</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IMEI</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getModelo</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modelo</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getMarca</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marca</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getPrecio</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precio</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getEstado</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estado</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setIMEI</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IMEI) {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IMEI</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IMEI</a:t>
            </a:r>
            <a:r>
              <a:rPr kumimoji="0" lang="es-US" altLang="es-US" sz="900" b="0" i="0" u="none" strike="noStrike" cap="none" normalizeH="0" baseline="0" dirty="0">
                <a:ln>
                  <a:noFill/>
                </a:ln>
                <a:solidFill>
                  <a:srgbClr val="CC7832"/>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setModelo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modelo) {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modelo</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modelo</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setMarca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marca) {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marca</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marca</a:t>
            </a:r>
            <a:r>
              <a:rPr kumimoji="0" lang="es-US" altLang="es-US" sz="900" b="0" i="0" u="none" strike="noStrike" cap="none" normalizeH="0" baseline="0" dirty="0">
                <a:ln>
                  <a:noFill/>
                </a:ln>
                <a:solidFill>
                  <a:srgbClr val="CC7832"/>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setPrecio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precio) {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precio</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precio</a:t>
            </a:r>
            <a:r>
              <a:rPr kumimoji="0" lang="es-US" altLang="es-US" sz="900" b="0" i="0" u="none" strike="noStrike" cap="none" normalizeH="0" baseline="0" dirty="0">
                <a:ln>
                  <a:noFill/>
                </a:ln>
                <a:solidFill>
                  <a:srgbClr val="CC7832"/>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setEstado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estado) {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estado</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estado</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mostrarCel</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\n</a:t>
            </a:r>
            <a:r>
              <a:rPr kumimoji="0" lang="es-US" altLang="es-US" sz="900" b="0" i="0" u="none" strike="noStrike" cap="none" normalizeH="0" baseline="0" dirty="0">
                <a:ln>
                  <a:noFill/>
                </a:ln>
                <a:solidFill>
                  <a:srgbClr val="6A8759"/>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"IMEI: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IMEI</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"MODELO: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modelo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"MARCA: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marca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"PRECIO: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precio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"ESTADO: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estado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9" name="Rectangle 7">
            <a:extLst>
              <a:ext uri="{FF2B5EF4-FFF2-40B4-BE49-F238E27FC236}">
                <a16:creationId xmlns:a16="http://schemas.microsoft.com/office/drawing/2014/main" id="{EFFF1AFA-4737-073C-BCBA-5F45E11D26D1}"/>
              </a:ext>
            </a:extLst>
          </p:cNvPr>
          <p:cNvSpPr>
            <a:spLocks noChangeArrowheads="1"/>
          </p:cNvSpPr>
          <p:nvPr/>
        </p:nvSpPr>
        <p:spPr bwMode="auto">
          <a:xfrm>
            <a:off x="6226167" y="644130"/>
            <a:ext cx="4975233" cy="521681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class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Accesorios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nro_de_accesorio</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nombre</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precios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estado</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Accesorios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nro_de_accesorio</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nombre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precios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estado)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nro_de_accesorio</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nro_de_accesorio</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nombre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nombre</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precios</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precios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estado</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estado</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getNro_de_accesorio</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nro_de_accesorio</a:t>
            </a:r>
            <a:r>
              <a:rPr kumimoji="0" lang="es-US" altLang="es-US" sz="900" b="0" i="0" u="none" strike="noStrike" cap="none" normalizeH="0" baseline="0" dirty="0">
                <a:ln>
                  <a:noFill/>
                </a:ln>
                <a:solidFill>
                  <a:srgbClr val="CC7832"/>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getNombre</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nombre</a:t>
            </a:r>
            <a:r>
              <a:rPr kumimoji="0" lang="es-US" altLang="es-US" sz="900" b="0" i="0" u="none" strike="noStrike" cap="none" normalizeH="0" baseline="0" dirty="0">
                <a:ln>
                  <a:noFill/>
                </a:ln>
                <a:solidFill>
                  <a:srgbClr val="CC7832"/>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getPrecios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precios</a:t>
            </a:r>
            <a:r>
              <a:rPr kumimoji="0" lang="es-US" altLang="es-US" sz="900" b="0" i="0" u="none" strike="noStrike" cap="none" normalizeH="0" baseline="0" dirty="0">
                <a:ln>
                  <a:noFill/>
                </a:ln>
                <a:solidFill>
                  <a:srgbClr val="CC7832"/>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getEstado</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estado</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setNro_de_accesorio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nro_de_accesorio</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nro_de_accesorio</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nro_de_accesorio</a:t>
            </a:r>
            <a:r>
              <a:rPr kumimoji="0" lang="es-US" altLang="es-US" sz="900" b="0" i="0" u="none" strike="noStrike" cap="none" normalizeH="0" baseline="0" dirty="0">
                <a:ln>
                  <a:noFill/>
                </a:ln>
                <a:solidFill>
                  <a:srgbClr val="CC7832"/>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setNombre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nombre)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nombre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nombre</a:t>
            </a:r>
            <a:r>
              <a:rPr kumimoji="0" lang="es-US" altLang="es-US" sz="900" b="0" i="0" u="none" strike="noStrike" cap="none" normalizeH="0" baseline="0" dirty="0">
                <a:ln>
                  <a:noFill/>
                </a:ln>
                <a:solidFill>
                  <a:srgbClr val="CC7832"/>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setPrecios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precios)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precios</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precios</a:t>
            </a:r>
            <a:r>
              <a:rPr kumimoji="0" lang="es-US" altLang="es-US" sz="900" b="0" i="0" u="none" strike="noStrike" cap="none" normalizeH="0" baseline="0" dirty="0">
                <a:ln>
                  <a:noFill/>
                </a:ln>
                <a:solidFill>
                  <a:srgbClr val="CC7832"/>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setEstado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estado) {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estado</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estado</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mostrarAcces</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\n</a:t>
            </a:r>
            <a:r>
              <a:rPr kumimoji="0" lang="es-US" altLang="es-US" sz="900" b="0" i="0" u="none" strike="noStrike" cap="none" normalizeH="0" baseline="0" dirty="0">
                <a:ln>
                  <a:noFill/>
                </a:ln>
                <a:solidFill>
                  <a:srgbClr val="6A8759"/>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"CODIGO DE ACCESORIO: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nro_de_accesorio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"NOMBRE: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nombre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"PRECIO: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precios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"ESTADO: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estado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5894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flipV="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7" name="CuadroTexto 6">
            <a:extLst>
              <a:ext uri="{FF2B5EF4-FFF2-40B4-BE49-F238E27FC236}">
                <a16:creationId xmlns:a16="http://schemas.microsoft.com/office/drawing/2014/main" id="{4695B92D-9DAD-A0BC-CB85-F41FDB7BAC53}"/>
              </a:ext>
            </a:extLst>
          </p:cNvPr>
          <p:cNvSpPr txBox="1"/>
          <p:nvPr/>
        </p:nvSpPr>
        <p:spPr>
          <a:xfrm>
            <a:off x="3048000" y="236690"/>
            <a:ext cx="6096000" cy="390684"/>
          </a:xfrm>
          <a:prstGeom prst="rect">
            <a:avLst/>
          </a:prstGeom>
          <a:noFill/>
        </p:spPr>
        <p:txBody>
          <a:bodyPr wrap="square">
            <a:spAutoFit/>
          </a:bodyPr>
          <a:lstStyle/>
          <a:p>
            <a:pPr marL="0" marR="0" algn="ctr">
              <a:lnSpc>
                <a:spcPct val="115000"/>
              </a:lnSpc>
              <a:spcBef>
                <a:spcPts val="0"/>
              </a:spcBef>
              <a:spcAft>
                <a:spcPts val="1000"/>
              </a:spcAft>
            </a:pPr>
            <a:r>
              <a:rPr lang="es-US" sz="18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Clase Clientes</a:t>
            </a:r>
            <a:endParaRPr lang="es-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3">
            <a:extLst>
              <a:ext uri="{FF2B5EF4-FFF2-40B4-BE49-F238E27FC236}">
                <a16:creationId xmlns:a16="http://schemas.microsoft.com/office/drawing/2014/main" id="{7B0786E8-AAB6-0396-B270-EEE242A062B8}"/>
              </a:ext>
            </a:extLst>
          </p:cNvPr>
          <p:cNvSpPr>
            <a:spLocks noChangeArrowheads="1"/>
          </p:cNvSpPr>
          <p:nvPr/>
        </p:nvSpPr>
        <p:spPr bwMode="auto">
          <a:xfrm>
            <a:off x="2383542" y="722062"/>
            <a:ext cx="4411579" cy="5078313"/>
          </a:xfrm>
          <a:prstGeom prst="rect">
            <a:avLst/>
          </a:prstGeom>
          <a:solidFill>
            <a:schemeClr val="bg1">
              <a:lumMod val="85000"/>
              <a:lumOff val="1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class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Clientes {</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Id_cliente</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nombre</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apellidos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CI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compra</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Clientes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id_cliente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nombre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apellidos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CI</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compra) </a:t>
            </a:r>
          </a:p>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Id_cliente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id_cliente</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nombre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nombre</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apellidos</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apellidos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this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9876AA"/>
                </a:solidFill>
                <a:effectLst/>
                <a:latin typeface="JetBrains Mono"/>
              </a:rPr>
              <a:t>CI </a:t>
            </a:r>
            <a:r>
              <a:rPr kumimoji="0" lang="es-US" altLang="es-US" sz="900" b="0" i="0" u="none" strike="noStrike" cap="none" normalizeH="0" baseline="0" dirty="0">
                <a:ln>
                  <a:noFill/>
                </a:ln>
                <a:solidFill>
                  <a:srgbClr val="A9B7C6"/>
                </a:solidFill>
                <a:effectLst/>
                <a:latin typeface="JetBrains Mono"/>
              </a:rPr>
              <a:t>= CI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compra</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compra</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getId_cliente</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Id_cliente</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getNombre</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nombre</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getApellidos</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apellidos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getCI</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CI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getCompra</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compra</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A5C00557-26A0-CB28-02FF-A56CAC7099FF}"/>
              </a:ext>
            </a:extLst>
          </p:cNvPr>
          <p:cNvSpPr>
            <a:spLocks noChangeArrowheads="1"/>
          </p:cNvSpPr>
          <p:nvPr/>
        </p:nvSpPr>
        <p:spPr bwMode="auto">
          <a:xfrm>
            <a:off x="7315199" y="882841"/>
            <a:ext cx="3506919" cy="4247317"/>
          </a:xfrm>
          <a:prstGeom prst="rect">
            <a:avLst/>
          </a:prstGeom>
          <a:solidFill>
            <a:schemeClr val="bg1">
              <a:lumMod val="85000"/>
              <a:lumOff val="1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setId_cliente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id_cliente</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Id_cliente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id_cliente</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setNombre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nombre)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nombre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nombre</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setApellidos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apellidos)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apellidos</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apellidos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setCI</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CI)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this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9876AA"/>
                </a:solidFill>
                <a:effectLst/>
                <a:latin typeface="JetBrains Mono"/>
              </a:rPr>
              <a:t>CI </a:t>
            </a:r>
            <a:r>
              <a:rPr kumimoji="0" lang="es-US" altLang="es-US" sz="900" b="0" i="0" u="none" strike="noStrike" cap="none" normalizeH="0" baseline="0" dirty="0">
                <a:ln>
                  <a:noFill/>
                </a:ln>
                <a:solidFill>
                  <a:srgbClr val="A9B7C6"/>
                </a:solidFill>
                <a:effectLst/>
                <a:latin typeface="JetBrains Mono"/>
              </a:rPr>
              <a:t>= CI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setCompra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compra)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compra</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compra</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mostrarClient</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\n</a:t>
            </a:r>
            <a:r>
              <a:rPr kumimoji="0" lang="es-US" altLang="es-US" sz="900" b="0" i="0" u="none" strike="noStrike" cap="none" normalizeH="0" baseline="0" dirty="0">
                <a:ln>
                  <a:noFill/>
                </a:ln>
                <a:solidFill>
                  <a:srgbClr val="6A8759"/>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"ID: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Id_cliente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"NOMBRE: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nombre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"APELLIDOS: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apellidos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"CI: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this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9876AA"/>
                </a:solidFill>
                <a:effectLst/>
                <a:latin typeface="JetBrains Mono"/>
              </a:rPr>
              <a:t>CI</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"Compro: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compra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1287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a:off x="0" y="-9724"/>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61" name="CuadroTexto 60">
            <a:extLst>
              <a:ext uri="{FF2B5EF4-FFF2-40B4-BE49-F238E27FC236}">
                <a16:creationId xmlns:a16="http://schemas.microsoft.com/office/drawing/2014/main" id="{1749A11D-9C1F-B207-CCB3-7053710D8C32}"/>
              </a:ext>
            </a:extLst>
          </p:cNvPr>
          <p:cNvSpPr txBox="1"/>
          <p:nvPr/>
        </p:nvSpPr>
        <p:spPr>
          <a:xfrm>
            <a:off x="3374679" y="606644"/>
            <a:ext cx="6097508" cy="369332"/>
          </a:xfrm>
          <a:prstGeom prst="rect">
            <a:avLst/>
          </a:prstGeom>
          <a:noFill/>
        </p:spPr>
        <p:txBody>
          <a:bodyPr wrap="square">
            <a:spAutoFit/>
          </a:bodyPr>
          <a:lstStyle/>
          <a:p>
            <a:pPr marL="342900" indent="-342900">
              <a:buAutoNum type="arabicPeriod"/>
            </a:pPr>
            <a:endParaRPr lang="es-ES" dirty="0">
              <a:solidFill>
                <a:srgbClr val="0070C0"/>
              </a:solidFill>
            </a:endParaRPr>
          </a:p>
        </p:txBody>
      </p:sp>
      <p:sp>
        <p:nvSpPr>
          <p:cNvPr id="4" name="CuadroTexto 3">
            <a:extLst>
              <a:ext uri="{FF2B5EF4-FFF2-40B4-BE49-F238E27FC236}">
                <a16:creationId xmlns:a16="http://schemas.microsoft.com/office/drawing/2014/main" id="{EB5868F9-9732-6AEB-E991-AE24F34DC11C}"/>
              </a:ext>
            </a:extLst>
          </p:cNvPr>
          <p:cNvSpPr txBox="1"/>
          <p:nvPr/>
        </p:nvSpPr>
        <p:spPr>
          <a:xfrm>
            <a:off x="2390273" y="400626"/>
            <a:ext cx="6096000" cy="390684"/>
          </a:xfrm>
          <a:prstGeom prst="rect">
            <a:avLst/>
          </a:prstGeom>
          <a:noFill/>
        </p:spPr>
        <p:txBody>
          <a:bodyPr wrap="square">
            <a:spAutoFit/>
          </a:bodyPr>
          <a:lstStyle/>
          <a:p>
            <a:pPr marL="0" marR="0" algn="ctr">
              <a:lnSpc>
                <a:spcPct val="115000"/>
              </a:lnSpc>
              <a:spcBef>
                <a:spcPts val="0"/>
              </a:spcBef>
              <a:spcAft>
                <a:spcPts val="1000"/>
              </a:spcAft>
            </a:pPr>
            <a:r>
              <a:rPr lang="es-US" sz="18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Clase Personal</a:t>
            </a:r>
            <a:endParaRPr lang="es-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1">
            <a:extLst>
              <a:ext uri="{FF2B5EF4-FFF2-40B4-BE49-F238E27FC236}">
                <a16:creationId xmlns:a16="http://schemas.microsoft.com/office/drawing/2014/main" id="{2A2C0C4D-D70D-93BF-C2A3-1CC65A1A5396}"/>
              </a:ext>
            </a:extLst>
          </p:cNvPr>
          <p:cNvSpPr>
            <a:spLocks noChangeArrowheads="1"/>
          </p:cNvSpPr>
          <p:nvPr/>
        </p:nvSpPr>
        <p:spPr bwMode="auto">
          <a:xfrm>
            <a:off x="898357" y="1290025"/>
            <a:ext cx="4539916" cy="507831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class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Personal {</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Rol_personal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nombres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apellidos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CI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Nro_cel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Personal</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rol_personal</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nombres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apellidos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CI</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nro_cel</a:t>
            </a:r>
            <a:r>
              <a:rPr kumimoji="0" lang="es-US" altLang="es-US" sz="900" b="0" i="0" u="none" strike="noStrike" cap="none" normalizeH="0" baseline="0" dirty="0">
                <a:ln>
                  <a:noFill/>
                </a:ln>
                <a:solidFill>
                  <a:srgbClr val="A9B7C6"/>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Rol_personal</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rol_personal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nombres</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nombres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apellidos</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apellidos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this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9876AA"/>
                </a:solidFill>
                <a:effectLst/>
                <a:latin typeface="JetBrains Mono"/>
              </a:rPr>
              <a:t>CI </a:t>
            </a:r>
            <a:r>
              <a:rPr kumimoji="0" lang="es-US" altLang="es-US" sz="900" b="0" i="0" u="none" strike="noStrike" cap="none" normalizeH="0" baseline="0" dirty="0">
                <a:ln>
                  <a:noFill/>
                </a:ln>
                <a:solidFill>
                  <a:srgbClr val="A9B7C6"/>
                </a:solidFill>
                <a:effectLst/>
                <a:latin typeface="JetBrains Mono"/>
              </a:rPr>
              <a:t>= CI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Nro_cel</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nro_cel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getRol_personal</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Rol_personal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getNombres</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nombres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getApellidos</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apellidos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getCI</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CI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getNro_cel</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Nro_cel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B2FDE824-EA41-8BA0-423C-9CE8211EA92D}"/>
              </a:ext>
            </a:extLst>
          </p:cNvPr>
          <p:cNvSpPr>
            <a:spLocks noChangeArrowheads="1"/>
          </p:cNvSpPr>
          <p:nvPr/>
        </p:nvSpPr>
        <p:spPr bwMode="auto">
          <a:xfrm>
            <a:off x="5710989" y="1290025"/>
            <a:ext cx="3994485" cy="424731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setRol_personal</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rol_personal</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Rol_personal</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rol_personal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setNombres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nombres)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nombres</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nombres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setApellidos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apellidos)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apellidos</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apellidos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setCI</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CI)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this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9876AA"/>
                </a:solidFill>
                <a:effectLst/>
                <a:latin typeface="JetBrains Mono"/>
              </a:rPr>
              <a:t>CI </a:t>
            </a:r>
            <a:r>
              <a:rPr kumimoji="0" lang="es-US" altLang="es-US" sz="900" b="0" i="0" u="none" strike="noStrike" cap="none" normalizeH="0" baseline="0" dirty="0">
                <a:ln>
                  <a:noFill/>
                </a:ln>
                <a:solidFill>
                  <a:srgbClr val="A9B7C6"/>
                </a:solidFill>
                <a:effectLst/>
                <a:latin typeface="JetBrains Mono"/>
              </a:rPr>
              <a:t>= CI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setNro_cel</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nro_cel</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Nro_cel</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nro_cel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mostrar</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\n</a:t>
            </a:r>
            <a:r>
              <a:rPr kumimoji="0" lang="es-US" altLang="es-US" sz="900" b="0" i="0" u="none" strike="noStrike" cap="none" normalizeH="0" baseline="0" dirty="0">
                <a:ln>
                  <a:noFill/>
                </a:ln>
                <a:solidFill>
                  <a:srgbClr val="6A8759"/>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"ROL: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Rol_personal</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"NOMBRE: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nombres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"APELLIDOS: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apellidos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"CI: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this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9876AA"/>
                </a:solidFill>
                <a:effectLst/>
                <a:latin typeface="JetBrains Mono"/>
              </a:rPr>
              <a:t>CI</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"CELULAR: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Nro_cel</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0896177"/>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489</TotalTime>
  <Words>5984</Words>
  <Application>Microsoft Office PowerPoint</Application>
  <PresentationFormat>Panorámica</PresentationFormat>
  <Paragraphs>72</Paragraphs>
  <Slides>22</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22</vt:i4>
      </vt:variant>
    </vt:vector>
  </HeadingPairs>
  <TitlesOfParts>
    <vt:vector size="33" baseType="lpstr">
      <vt:lpstr>Algerian</vt:lpstr>
      <vt:lpstr>AmazonEmber</vt:lpstr>
      <vt:lpstr>Arial</vt:lpstr>
      <vt:lpstr>Arial Unicode MS</vt:lpstr>
      <vt:lpstr>Calibri</vt:lpstr>
      <vt:lpstr>Calibri Light</vt:lpstr>
      <vt:lpstr>Footlight MT Light</vt:lpstr>
      <vt:lpstr>JetBrains Mono</vt:lpstr>
      <vt:lpstr>OracleSansVF</vt:lpstr>
      <vt:lpstr>Times New Roman</vt:lpstr>
      <vt:lpstr>Office Theme</vt:lpstr>
      <vt:lpstr>Estructura de datos Hito 5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 de datos   Hito 3</dc:title>
  <dc:creator>Cristhian Segura Ulo</dc:creator>
  <cp:lastModifiedBy>Cristhian Segura Ulo</cp:lastModifiedBy>
  <cp:revision>8</cp:revision>
  <dcterms:created xsi:type="dcterms:W3CDTF">2022-05-19T20:55:37Z</dcterms:created>
  <dcterms:modified xsi:type="dcterms:W3CDTF">2022-12-14T19:03:54Z</dcterms:modified>
</cp:coreProperties>
</file>